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9"/>
  </p:handoutMasterIdLst>
  <p:sldIdLst>
    <p:sldId id="1053" r:id="rId3"/>
    <p:sldId id="1104" r:id="rId5"/>
    <p:sldId id="1056" r:id="rId6"/>
    <p:sldId id="1132" r:id="rId7"/>
    <p:sldId id="1135" r:id="rId8"/>
    <p:sldId id="1110" r:id="rId9"/>
    <p:sldId id="1139" r:id="rId10"/>
    <p:sldId id="1154" r:id="rId11"/>
    <p:sldId id="1145" r:id="rId12"/>
    <p:sldId id="1117" r:id="rId13"/>
    <p:sldId id="1142" r:id="rId14"/>
    <p:sldId id="1124" r:id="rId15"/>
    <p:sldId id="1153" r:id="rId16"/>
    <p:sldId id="1147" r:id="rId17"/>
    <p:sldId id="1130" r:id="rId18"/>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7A71"/>
    <a:srgbClr val="788BA9"/>
    <a:srgbClr val="111217"/>
    <a:srgbClr val="B7B5BD"/>
    <a:srgbClr val="B1AEB5"/>
    <a:srgbClr val="93929C"/>
    <a:srgbClr val="A6A5AD"/>
    <a:srgbClr val="F9F8FA"/>
    <a:srgbClr val="A18A7F"/>
    <a:srgbClr val="C3C2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4434" autoAdjust="0"/>
  </p:normalViewPr>
  <p:slideViewPr>
    <p:cSldViewPr snapToGrid="0">
      <p:cViewPr varScale="1">
        <p:scale>
          <a:sx n="76" d="100"/>
          <a:sy n="76" d="100"/>
        </p:scale>
        <p:origin x="-102" y="-1608"/>
      </p:cViewPr>
      <p:guideLst>
        <p:guide orient="horz" pos="2154"/>
        <p:guide orient="horz" pos="1333"/>
        <p:guide pos="3852"/>
        <p:guide pos="528"/>
        <p:guide pos="7152"/>
        <p:guide pos="2869"/>
        <p:guide pos="396"/>
        <p:guide pos="5308"/>
      </p:guideLst>
    </p:cSldViewPr>
  </p:slideViewPr>
  <p:notesTextViewPr>
    <p:cViewPr>
      <p:scale>
        <a:sx n="1" d="1"/>
        <a:sy n="1" d="1"/>
      </p:scale>
      <p:origin x="0" y="0"/>
    </p:cViewPr>
  </p:notesTextViewPr>
  <p:sorterViewPr>
    <p:cViewPr>
      <p:scale>
        <a:sx n="186" d="100"/>
        <a:sy n="186" d="100"/>
      </p:scale>
      <p:origin x="0" y="0"/>
    </p:cViewPr>
  </p:sorterViewPr>
  <p:notesViewPr>
    <p:cSldViewPr snapToGrid="0">
      <p:cViewPr varScale="1">
        <p:scale>
          <a:sx n="57" d="100"/>
          <a:sy n="57" d="100"/>
        </p:scale>
        <p:origin x="2808" y="42"/>
      </p:cViewPr>
      <p:guideLst/>
    </p:cSldViewPr>
  </p:notesViewPr>
  <p:gridSpacing cx="457200" cy="457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52253F-1DC1-44AB-85F9-14DB9D873A39}"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F8A4E4-7001-4196-8720-A0FCB0AEBF4A}"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4D076-05C0-4F10-BAEB-F2DA581BE89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7B7F8-81FA-46DC-8926-8D6B124E54D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470"/>
            <a:ext cx="3276600" cy="2312673"/>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088"/>
            <a:ext cx="3383973" cy="323835"/>
          </a:xfrm>
          <a:prstGeom prst="rect">
            <a:avLst/>
          </a:prstGeom>
        </p:spPr>
        <p:txBody>
          <a:bodyPr vert="horz" lIns="0" tIns="40504" rIns="0" bIns="40504" anchor="ctr"/>
          <a:lstStyle>
            <a:lvl1pPr marL="0" indent="0" algn="ctr">
              <a:lnSpc>
                <a:spcPct val="100000"/>
              </a:lnSpc>
              <a:spcBef>
                <a:spcPts val="0"/>
              </a:spcBef>
              <a:buNone/>
              <a:defRPr sz="315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2966029" y="3288938"/>
            <a:ext cx="3383973" cy="171338"/>
          </a:xfrm>
          <a:prstGeom prst="rect">
            <a:avLst/>
          </a:prstGeom>
        </p:spPr>
        <p:txBody>
          <a:bodyPr vert="horz" lIns="0" tIns="40504" rIns="0" bIns="40504" anchor="ctr"/>
          <a:lstStyle>
            <a:lvl1pPr marL="0" indent="0" algn="ctr">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5" y="3613369"/>
            <a:ext cx="3366029" cy="1152651"/>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image" Target="../media/image1.jpeg"/><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userDrawn="1"/>
        </p:nvSpPr>
        <p:spPr>
          <a:xfrm>
            <a:off x="6997469" y="4887292"/>
            <a:ext cx="775136" cy="246221"/>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endParaRPr lang="en-US" altLang="zh-CN" sz="100" dirty="0">
              <a:solidFill>
                <a:prstClr val="white"/>
              </a:solidFill>
              <a:latin typeface="Calibri"/>
              <a:ea typeface="宋体"/>
            </a:endParaRP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endParaRPr lang="en-US" altLang="zh-CN" sz="100" dirty="0">
              <a:solidFill>
                <a:prstClr val="white"/>
              </a:solidFill>
              <a:latin typeface="Calibri"/>
              <a:ea typeface="宋体"/>
            </a:endParaRP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endParaRPr lang="en-US" altLang="zh-CN" sz="100" dirty="0">
              <a:solidFill>
                <a:prstClr val="white"/>
              </a:solidFill>
              <a:latin typeface="Calibri"/>
              <a:ea typeface="宋体"/>
            </a:endParaRPr>
          </a:p>
          <a:p>
            <a:pPr defTabSz="914400"/>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endParaRPr lang="en-US" altLang="zh-CN" sz="100" dirty="0">
              <a:solidFill>
                <a:prstClr val="white"/>
              </a:solidFill>
              <a:latin typeface="Calibri"/>
              <a:ea typeface="宋体"/>
            </a:endParaRPr>
          </a:p>
          <a:p>
            <a:pPr defTabSz="914400"/>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endParaRPr lang="en-US" altLang="zh-CN" sz="100" dirty="0">
              <a:solidFill>
                <a:prstClr val="white"/>
              </a:solidFill>
              <a:latin typeface="Calibri"/>
              <a:ea typeface="宋体"/>
            </a:endParaRPr>
          </a:p>
          <a:p>
            <a:pPr defTabSz="914400"/>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endParaRPr lang="en-US" altLang="zh-CN" sz="100" dirty="0">
              <a:solidFill>
                <a:prstClr val="white"/>
              </a:solidFill>
              <a:latin typeface="Calibri"/>
              <a:ea typeface="宋体"/>
            </a:endParaRPr>
          </a:p>
          <a:p>
            <a:pPr defTabSz="914400"/>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endParaRPr lang="en-US" altLang="zh-CN" sz="100" dirty="0">
              <a:solidFill>
                <a:prstClr val="white"/>
              </a:solidFill>
              <a:latin typeface="Calibri"/>
              <a:ea typeface="宋体"/>
            </a:endParaRPr>
          </a:p>
          <a:p>
            <a:pPr defTabSz="914400"/>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pPr defTabSz="914400"/>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pPr defTabSz="914400"/>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pic>
        <p:nvPicPr>
          <p:cNvPr id="2" name="图片 1"/>
          <p:cNvPicPr>
            <a:picLocks noChangeAspect="1"/>
          </p:cNvPicPr>
          <p:nvPr userDrawn="1"/>
        </p:nvPicPr>
        <p:blipFill rotWithShape="1">
          <a:blip r:embed="rId24" cstate="screen"/>
          <a:srcRect/>
          <a:stretch>
            <a:fillRect/>
          </a:stretch>
        </p:blipFill>
        <p:spPr>
          <a:xfrm>
            <a:off x="0" y="0"/>
            <a:ext cx="9139939"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7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7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7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image" Target="../media/image2.jpeg"/><Relationship Id="rId1" Type="http://schemas.openxmlformats.org/officeDocument/2006/relationships/hyperlink" Target="http://www.1ppt.com/"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hlinkClick r:id="rId1"/>
          </p:cNvPr>
          <p:cNvPicPr>
            <a:picLocks noChangeAspect="1"/>
          </p:cNvPicPr>
          <p:nvPr/>
        </p:nvPicPr>
        <p:blipFill>
          <a:blip r:embed="rId2" cstate="screen"/>
          <a:stretch>
            <a:fillRect/>
          </a:stretch>
        </p:blipFill>
        <p:spPr>
          <a:xfrm>
            <a:off x="4060" y="0"/>
            <a:ext cx="9135879" cy="5143500"/>
          </a:xfrm>
          <a:prstGeom prst="rect">
            <a:avLst/>
          </a:prstGeom>
        </p:spPr>
      </p:pic>
      <p:sp>
        <p:nvSpPr>
          <p:cNvPr id="15" name="TextBox 28"/>
          <p:cNvSpPr txBox="1"/>
          <p:nvPr/>
        </p:nvSpPr>
        <p:spPr>
          <a:xfrm>
            <a:off x="4407208" y="1249510"/>
            <a:ext cx="4050665" cy="521970"/>
          </a:xfrm>
          <a:prstGeom prst="rect">
            <a:avLst/>
          </a:prstGeom>
          <a:noFill/>
        </p:spPr>
        <p:txBody>
          <a:bodyPr wrap="none" rtlCol="0">
            <a:spAutoFit/>
          </a:bodyPr>
          <a:lstStyle/>
          <a:p>
            <a:r>
              <a:rPr lang="en-US" altLang="zh-CN" sz="2800" dirty="0" smtClean="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EECS221 Presentation</a:t>
            </a:r>
            <a:endParaRPr lang="zh-CN" altLang="en-US" sz="28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sp>
        <p:nvSpPr>
          <p:cNvPr id="16" name="_3"/>
          <p:cNvSpPr/>
          <p:nvPr/>
        </p:nvSpPr>
        <p:spPr>
          <a:xfrm>
            <a:off x="4557901" y="1993934"/>
            <a:ext cx="3749040" cy="706755"/>
          </a:xfrm>
          <a:prstGeom prst="rect">
            <a:avLst/>
          </a:prstGeom>
          <a:effectLst/>
        </p:spPr>
        <p:txBody>
          <a:bodyPr wrap="none">
            <a:spAutoFit/>
          </a:bodyPr>
          <a:lstStyle/>
          <a:p>
            <a:r>
              <a:rPr lang="en-US" altLang="zh-CN" sz="2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Hardware Acceleration </a:t>
            </a:r>
            <a:endParaRPr lang="en-US" altLang="zh-CN" sz="2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a:p>
            <a:r>
              <a:rPr lang="en-US" altLang="zh-CN" sz="2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with Runtime Reconfiguration</a:t>
            </a:r>
            <a:endParaRPr lang="en-US" altLang="zh-CN" sz="2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sp>
        <p:nvSpPr>
          <p:cNvPr id="18" name="TextBox 35"/>
          <p:cNvSpPr txBox="1"/>
          <p:nvPr/>
        </p:nvSpPr>
        <p:spPr>
          <a:xfrm>
            <a:off x="6337562" y="3142075"/>
            <a:ext cx="1543050" cy="245110"/>
          </a:xfrm>
          <a:prstGeom prst="rect">
            <a:avLst/>
          </a:prstGeom>
          <a:noFill/>
        </p:spPr>
        <p:txBody>
          <a:bodyPr wrap="none" rtlCol="0">
            <a:spAutoFit/>
          </a:bodyPr>
          <a:lstStyle/>
          <a:p>
            <a:r>
              <a:rPr lang="en-US" altLang="zh-CN" sz="1000" dirty="0">
                <a:solidFill>
                  <a:schemeClr val="tx2"/>
                </a:solidFill>
                <a:latin typeface="微软雅黑" panose="020B0503020204020204" pitchFamily="34" charset="-122"/>
                <a:ea typeface="微软雅黑" panose="020B0503020204020204" pitchFamily="34" charset="-122"/>
              </a:rPr>
              <a:t>Name: Zeqiang Zheng</a:t>
            </a:r>
            <a:endParaRPr lang="en-US" altLang="zh-CN" sz="1000" dirty="0">
              <a:solidFill>
                <a:schemeClr val="tx2"/>
              </a:solidFill>
              <a:latin typeface="微软雅黑" panose="020B0503020204020204" pitchFamily="34" charset="-122"/>
              <a:ea typeface="微软雅黑" panose="020B0503020204020204" pitchFamily="34" charset="-122"/>
            </a:endParaRPr>
          </a:p>
        </p:txBody>
      </p:sp>
      <p:sp>
        <p:nvSpPr>
          <p:cNvPr id="19" name="TextBox 36"/>
          <p:cNvSpPr txBox="1"/>
          <p:nvPr/>
        </p:nvSpPr>
        <p:spPr>
          <a:xfrm>
            <a:off x="6337300" y="3387090"/>
            <a:ext cx="1203325" cy="245110"/>
          </a:xfrm>
          <a:prstGeom prst="rect">
            <a:avLst/>
          </a:prstGeom>
          <a:noFill/>
        </p:spPr>
        <p:txBody>
          <a:bodyPr wrap="square" rtlCol="0">
            <a:spAutoFit/>
          </a:bodyPr>
          <a:lstStyle/>
          <a:p>
            <a:r>
              <a:rPr lang="en-US" altLang="zh-CN" sz="1000" dirty="0">
                <a:solidFill>
                  <a:schemeClr val="tx2"/>
                </a:solidFill>
                <a:latin typeface="微软雅黑" panose="020B0503020204020204" pitchFamily="34" charset="-122"/>
                <a:ea typeface="微软雅黑" panose="020B0503020204020204" pitchFamily="34" charset="-122"/>
              </a:rPr>
              <a:t>ID: 001088867</a:t>
            </a:r>
            <a:endParaRPr lang="en-US" altLang="zh-CN" sz="10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38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38000">
                                          <p:cBhvr additive="base">
                                            <p:cTn id="7" dur="500" fill="hold"/>
                                            <p:tgtEl>
                                              <p:spTgt spid="15"/>
                                            </p:tgtEl>
                                            <p:attrNameLst>
                                              <p:attrName>ppt_x</p:attrName>
                                            </p:attrNameLst>
                                          </p:cBhvr>
                                          <p:tavLst>
                                            <p:tav tm="0">
                                              <p:val>
                                                <p:strVal val="1+#ppt_w/2"/>
                                              </p:val>
                                            </p:tav>
                                            <p:tav tm="100000">
                                              <p:val>
                                                <p:strVal val="#ppt_x"/>
                                              </p:val>
                                            </p:tav>
                                          </p:tavLst>
                                        </p:anim>
                                        <p:anim calcmode="lin" valueType="num" p14:bounceEnd="38000">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38000">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14:bounceEnd="38000">
                                          <p:cBhvr additive="base">
                                            <p:cTn id="13" dur="500" fill="hold"/>
                                            <p:tgtEl>
                                              <p:spTgt spid="16"/>
                                            </p:tgtEl>
                                            <p:attrNameLst>
                                              <p:attrName>ppt_x</p:attrName>
                                            </p:attrNameLst>
                                          </p:cBhvr>
                                          <p:tavLst>
                                            <p:tav tm="0">
                                              <p:val>
                                                <p:strVal val="1+#ppt_w/2"/>
                                              </p:val>
                                            </p:tav>
                                            <p:tav tm="100000">
                                              <p:val>
                                                <p:strVal val="#ppt_x"/>
                                              </p:val>
                                            </p:tav>
                                          </p:tavLst>
                                        </p:anim>
                                        <p:anim calcmode="lin" valueType="num" p14:bounceEnd="38000">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14:presetBounceEnd="48000">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14:bounceEnd="48000">
                                          <p:cBhvr additive="base">
                                            <p:cTn id="18" dur="500" fill="hold"/>
                                            <p:tgtEl>
                                              <p:spTgt spid="18"/>
                                            </p:tgtEl>
                                            <p:attrNameLst>
                                              <p:attrName>ppt_x</p:attrName>
                                            </p:attrNameLst>
                                          </p:cBhvr>
                                          <p:tavLst>
                                            <p:tav tm="0">
                                              <p:val>
                                                <p:strVal val="#ppt_x"/>
                                              </p:val>
                                            </p:tav>
                                            <p:tav tm="100000">
                                              <p:val>
                                                <p:strVal val="#ppt_x"/>
                                              </p:val>
                                            </p:tav>
                                          </p:tavLst>
                                        </p:anim>
                                        <p:anim calcmode="lin" valueType="num" p14:bounceEnd="48000">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14:presetBounceEnd="54000">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14:bounceEnd="54000">
                                          <p:cBhvr additive="base">
                                            <p:cTn id="23" dur="500" fill="hold"/>
                                            <p:tgtEl>
                                              <p:spTgt spid="19"/>
                                            </p:tgtEl>
                                            <p:attrNameLst>
                                              <p:attrName>ppt_x</p:attrName>
                                            </p:attrNameLst>
                                          </p:cBhvr>
                                          <p:tavLst>
                                            <p:tav tm="0">
                                              <p:val>
                                                <p:strVal val="#ppt_x"/>
                                              </p:val>
                                            </p:tav>
                                            <p:tav tm="100000">
                                              <p:val>
                                                <p:strVal val="#ppt_x"/>
                                              </p:val>
                                            </p:tav>
                                          </p:tavLst>
                                        </p:anim>
                                        <p:anim calcmode="lin" valueType="num" p14:bounceEnd="54000">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ldLvl="0" animBg="1"/>
          <p:bldP spid="18"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ldLvl="0" animBg="1"/>
          <p:bldP spid="18" grpId="0"/>
          <p:bldP spid="1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a:stretch>
            <a:fillRect/>
          </a:stretch>
        </p:blipFill>
        <p:spPr>
          <a:xfrm flipH="1">
            <a:off x="0" y="0"/>
            <a:ext cx="9144000" cy="5143500"/>
          </a:xfrm>
          <a:prstGeom prst="rect">
            <a:avLst/>
          </a:prstGeom>
        </p:spPr>
      </p:pic>
      <p:sp>
        <p:nvSpPr>
          <p:cNvPr id="11" name="文本框 10"/>
          <p:cNvSpPr txBox="1"/>
          <p:nvPr/>
        </p:nvSpPr>
        <p:spPr>
          <a:xfrm>
            <a:off x="1243157" y="2240325"/>
            <a:ext cx="861133" cy="784830"/>
          </a:xfrm>
          <a:prstGeom prst="rect">
            <a:avLst/>
          </a:prstGeom>
          <a:noFill/>
        </p:spPr>
        <p:txBody>
          <a:bodyPr wrap="none" rtlCol="0">
            <a:spAutoFit/>
          </a:bodyPr>
          <a:lstStyle/>
          <a:p>
            <a:r>
              <a:rPr lang="en-US" altLang="zh-CN" sz="45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03</a:t>
            </a:r>
            <a:endParaRPr lang="zh-CN" altLang="en-US" sz="45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sp>
        <p:nvSpPr>
          <p:cNvPr id="12" name="矩形 11"/>
          <p:cNvSpPr/>
          <p:nvPr/>
        </p:nvSpPr>
        <p:spPr>
          <a:xfrm>
            <a:off x="2312515" y="2356354"/>
            <a:ext cx="3261995" cy="553085"/>
          </a:xfrm>
          <a:prstGeom prst="rect">
            <a:avLst/>
          </a:prstGeom>
        </p:spPr>
        <p:txBody>
          <a:bodyPr wrap="none">
            <a:spAutoFit/>
          </a:bodyPr>
          <a:lstStyle/>
          <a:p>
            <a:pPr lvl="0" algn="ctr"/>
            <a:r>
              <a:rPr lang="en-US" altLang="zh-CN" sz="3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Current Progress</a:t>
            </a:r>
            <a:endParaRPr lang="en-US" altLang="zh-CN" sz="3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2129599" y="2098075"/>
            <a:ext cx="0" cy="1069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X20220308-001721@2x"/>
          <p:cNvPicPr>
            <a:picLocks noChangeAspect="1"/>
          </p:cNvPicPr>
          <p:nvPr/>
        </p:nvPicPr>
        <p:blipFill>
          <a:blip r:embed="rId1"/>
          <a:stretch>
            <a:fillRect/>
          </a:stretch>
        </p:blipFill>
        <p:spPr>
          <a:xfrm>
            <a:off x="534670" y="262255"/>
            <a:ext cx="2498090" cy="2635250"/>
          </a:xfrm>
          <a:prstGeom prst="rect">
            <a:avLst/>
          </a:prstGeom>
        </p:spPr>
      </p:pic>
      <p:pic>
        <p:nvPicPr>
          <p:cNvPr id="3" name="图片 2" descr="WX20220308-001846@2x"/>
          <p:cNvPicPr>
            <a:picLocks noChangeAspect="1"/>
          </p:cNvPicPr>
          <p:nvPr/>
        </p:nvPicPr>
        <p:blipFill>
          <a:blip r:embed="rId2"/>
          <a:stretch>
            <a:fillRect/>
          </a:stretch>
        </p:blipFill>
        <p:spPr>
          <a:xfrm>
            <a:off x="1745615" y="3198495"/>
            <a:ext cx="4691380" cy="1673225"/>
          </a:xfrm>
          <a:prstGeom prst="rect">
            <a:avLst/>
          </a:prstGeom>
        </p:spPr>
      </p:pic>
      <p:pic>
        <p:nvPicPr>
          <p:cNvPr id="5" name="图片 4" descr="WX20220308-002659@2x"/>
          <p:cNvPicPr>
            <a:picLocks noChangeAspect="1"/>
          </p:cNvPicPr>
          <p:nvPr/>
        </p:nvPicPr>
        <p:blipFill>
          <a:blip r:embed="rId3"/>
          <a:stretch>
            <a:fillRect/>
          </a:stretch>
        </p:blipFill>
        <p:spPr>
          <a:xfrm>
            <a:off x="4600575" y="168275"/>
            <a:ext cx="3794125" cy="2823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a:stretch>
            <a:fillRect/>
          </a:stretch>
        </p:blipFill>
        <p:spPr>
          <a:xfrm flipH="1">
            <a:off x="0" y="0"/>
            <a:ext cx="9144000" cy="5143500"/>
          </a:xfrm>
          <a:prstGeom prst="rect">
            <a:avLst/>
          </a:prstGeom>
        </p:spPr>
      </p:pic>
      <p:sp>
        <p:nvSpPr>
          <p:cNvPr id="11" name="文本框 10"/>
          <p:cNvSpPr txBox="1"/>
          <p:nvPr/>
        </p:nvSpPr>
        <p:spPr>
          <a:xfrm>
            <a:off x="1243157" y="2240325"/>
            <a:ext cx="861133" cy="784830"/>
          </a:xfrm>
          <a:prstGeom prst="rect">
            <a:avLst/>
          </a:prstGeom>
          <a:noFill/>
        </p:spPr>
        <p:txBody>
          <a:bodyPr wrap="none" rtlCol="0">
            <a:spAutoFit/>
          </a:bodyPr>
          <a:lstStyle/>
          <a:p>
            <a:r>
              <a:rPr lang="en-US" altLang="zh-CN" sz="45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04</a:t>
            </a:r>
            <a:endParaRPr lang="zh-CN" altLang="en-US" sz="45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sp>
        <p:nvSpPr>
          <p:cNvPr id="12" name="矩形 11"/>
          <p:cNvSpPr/>
          <p:nvPr/>
        </p:nvSpPr>
        <p:spPr>
          <a:xfrm>
            <a:off x="2119158" y="2128389"/>
            <a:ext cx="2585720" cy="1014730"/>
          </a:xfrm>
          <a:prstGeom prst="rect">
            <a:avLst/>
          </a:prstGeom>
        </p:spPr>
        <p:txBody>
          <a:bodyPr wrap="none">
            <a:spAutoFit/>
          </a:bodyPr>
          <a:lstStyle/>
          <a:p>
            <a:pPr lvl="0" algn="ctr"/>
            <a:r>
              <a:rPr lang="en-US" altLang="zh-CN" sz="3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Further</a:t>
            </a:r>
            <a:endParaRPr lang="en-US" altLang="zh-CN" sz="3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a:p>
            <a:pPr lvl="0" algn="ctr"/>
            <a:r>
              <a:rPr lang="en-US" altLang="zh-CN" sz="3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Improvement</a:t>
            </a:r>
            <a:endParaRPr lang="en-US" altLang="zh-CN" sz="3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2129599" y="2098075"/>
            <a:ext cx="0" cy="1069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045210" y="158115"/>
            <a:ext cx="7052945" cy="583565"/>
          </a:xfrm>
          <a:prstGeom prst="rect">
            <a:avLst/>
          </a:prstGeom>
          <a:noFill/>
        </p:spPr>
        <p:txBody>
          <a:bodyPr wrap="square" rtlCol="0">
            <a:spAutoFit/>
          </a:bodyPr>
          <a:lstStyle/>
          <a:p>
            <a:r>
              <a:rPr lang="en-US" altLang="zh-CN" sz="3200" dirty="0">
                <a:solidFill>
                  <a:schemeClr val="tx2"/>
                </a:solidFill>
                <a:latin typeface="微软雅黑" panose="020B0503020204020204" pitchFamily="34" charset="-122"/>
                <a:ea typeface="微软雅黑" panose="020B0503020204020204" pitchFamily="34" charset="-122"/>
              </a:rPr>
              <a:t>Directions of Further Improvement</a:t>
            </a:r>
            <a:endParaRPr lang="en-US" altLang="zh-CN" sz="3200" dirty="0">
              <a:solidFill>
                <a:schemeClr val="tx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585913" y="1240790"/>
            <a:ext cx="152400" cy="3114992"/>
            <a:chOff x="3524250" y="2352887"/>
            <a:chExt cx="203200" cy="4153322"/>
          </a:xfrm>
        </p:grpSpPr>
        <p:cxnSp>
          <p:nvCxnSpPr>
            <p:cNvPr id="5" name="直接连接符 4"/>
            <p:cNvCxnSpPr/>
            <p:nvPr/>
          </p:nvCxnSpPr>
          <p:spPr>
            <a:xfrm flipH="1">
              <a:off x="3608493" y="2352887"/>
              <a:ext cx="13546" cy="39793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524250" y="6315709"/>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7" name="椭圆 6"/>
            <p:cNvSpPr/>
            <p:nvPr/>
          </p:nvSpPr>
          <p:spPr>
            <a:xfrm>
              <a:off x="3536950" y="259712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8" name="椭圆 7"/>
            <p:cNvSpPr/>
            <p:nvPr/>
          </p:nvSpPr>
          <p:spPr>
            <a:xfrm>
              <a:off x="3536950" y="4041715"/>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9" name="椭圆 8"/>
            <p:cNvSpPr/>
            <p:nvPr/>
          </p:nvSpPr>
          <p:spPr>
            <a:xfrm>
              <a:off x="3536950" y="5311746"/>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666875" y="1204890"/>
            <a:ext cx="923925" cy="581025"/>
            <a:chOff x="3632200" y="2305020"/>
            <a:chExt cx="1231900" cy="774700"/>
          </a:xfrm>
        </p:grpSpPr>
        <p:cxnSp>
          <p:nvCxnSpPr>
            <p:cNvPr id="14" name="直接连接符 13"/>
            <p:cNvCxnSpPr/>
            <p:nvPr/>
          </p:nvCxnSpPr>
          <p:spPr>
            <a:xfrm>
              <a:off x="3632200" y="2692370"/>
              <a:ext cx="4572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089400" y="2305020"/>
              <a:ext cx="774700" cy="774700"/>
            </a:xfrm>
            <a:prstGeom prst="roundRect">
              <a:avLst>
                <a:gd name="adj" fmla="val 79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6" name="Freeform 251"/>
            <p:cNvSpPr>
              <a:spLocks noEditPoints="1"/>
            </p:cNvSpPr>
            <p:nvPr/>
          </p:nvSpPr>
          <p:spPr bwMode="auto">
            <a:xfrm>
              <a:off x="4240836" y="2498482"/>
              <a:ext cx="421028" cy="393943"/>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666875" y="2255033"/>
            <a:ext cx="923925" cy="581025"/>
            <a:chOff x="3632200" y="3705210"/>
            <a:chExt cx="1231900" cy="774700"/>
          </a:xfrm>
        </p:grpSpPr>
        <p:cxnSp>
          <p:nvCxnSpPr>
            <p:cNvPr id="18" name="直接连接符 17"/>
            <p:cNvCxnSpPr/>
            <p:nvPr/>
          </p:nvCxnSpPr>
          <p:spPr>
            <a:xfrm>
              <a:off x="3632200" y="4095795"/>
              <a:ext cx="4572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4089400" y="3705210"/>
              <a:ext cx="774700" cy="774700"/>
            </a:xfrm>
            <a:prstGeom prst="roundRect">
              <a:avLst>
                <a:gd name="adj" fmla="val 79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0" name="Freeform 251"/>
            <p:cNvSpPr>
              <a:spLocks noEditPoints="1"/>
            </p:cNvSpPr>
            <p:nvPr/>
          </p:nvSpPr>
          <p:spPr bwMode="auto">
            <a:xfrm>
              <a:off x="4240836" y="3895588"/>
              <a:ext cx="421028" cy="393943"/>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666875" y="3243173"/>
            <a:ext cx="923925" cy="581025"/>
            <a:chOff x="3632200" y="5022730"/>
            <a:chExt cx="1231900" cy="774700"/>
          </a:xfrm>
        </p:grpSpPr>
        <p:cxnSp>
          <p:nvCxnSpPr>
            <p:cNvPr id="22" name="直接连接符 21"/>
            <p:cNvCxnSpPr/>
            <p:nvPr/>
          </p:nvCxnSpPr>
          <p:spPr>
            <a:xfrm>
              <a:off x="3632200" y="5397500"/>
              <a:ext cx="4572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4089400" y="5022730"/>
              <a:ext cx="774700" cy="774700"/>
            </a:xfrm>
            <a:prstGeom prst="roundRect">
              <a:avLst>
                <a:gd name="adj" fmla="val 79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4" name="Freeform 251"/>
            <p:cNvSpPr>
              <a:spLocks noEditPoints="1"/>
            </p:cNvSpPr>
            <p:nvPr/>
          </p:nvSpPr>
          <p:spPr bwMode="auto">
            <a:xfrm>
              <a:off x="4240836" y="5210024"/>
              <a:ext cx="421028" cy="393943"/>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2862262" y="1204890"/>
            <a:ext cx="4138613" cy="423545"/>
          </a:xfrm>
          <a:prstGeom prst="rect">
            <a:avLst/>
          </a:prstGeom>
          <a:noFill/>
        </p:spPr>
        <p:txBody>
          <a:bodyPr wrap="square" rtlCol="0">
            <a:spAutoFit/>
          </a:bodyPr>
          <a:lstStyle/>
          <a:p>
            <a:pPr>
              <a:lnSpc>
                <a:spcPct val="120000"/>
              </a:lnSpc>
              <a:spcBef>
                <a:spcPct val="20000"/>
              </a:spcBef>
            </a:pPr>
            <a:r>
              <a:rPr lang="en-US" altLang="zh-CN" sz="1800" dirty="0">
                <a:solidFill>
                  <a:schemeClr val="tx2"/>
                </a:solidFill>
                <a:latin typeface="微软雅黑" panose="020B0503020204020204" pitchFamily="34" charset="-122"/>
                <a:ea typeface="微软雅黑" panose="020B0503020204020204" pitchFamily="34" charset="-122"/>
                <a:sym typeface="Arial" panose="020B0704020202020204" pitchFamily="34" charset="0"/>
              </a:rPr>
              <a:t>More complicated application</a:t>
            </a:r>
            <a:endParaRPr lang="en-US" altLang="zh-CN" sz="1800" dirty="0">
              <a:solidFill>
                <a:schemeClr val="tx2"/>
              </a:solidFill>
              <a:latin typeface="微软雅黑" panose="020B0503020204020204" pitchFamily="34" charset="-122"/>
              <a:ea typeface="微软雅黑" panose="020B0503020204020204" pitchFamily="34" charset="-122"/>
              <a:sym typeface="Arial" panose="020B0704020202020204" pitchFamily="34" charset="0"/>
            </a:endParaRPr>
          </a:p>
        </p:txBody>
      </p:sp>
      <p:sp>
        <p:nvSpPr>
          <p:cNvPr id="26" name="文本框 25"/>
          <p:cNvSpPr txBox="1"/>
          <p:nvPr/>
        </p:nvSpPr>
        <p:spPr>
          <a:xfrm>
            <a:off x="2862262" y="2245176"/>
            <a:ext cx="4138613" cy="423545"/>
          </a:xfrm>
          <a:prstGeom prst="rect">
            <a:avLst/>
          </a:prstGeom>
          <a:noFill/>
        </p:spPr>
        <p:txBody>
          <a:bodyPr wrap="square" rtlCol="0">
            <a:spAutoFit/>
          </a:bodyPr>
          <a:lstStyle/>
          <a:p>
            <a:pPr>
              <a:lnSpc>
                <a:spcPct val="120000"/>
              </a:lnSpc>
              <a:spcBef>
                <a:spcPct val="20000"/>
              </a:spcBef>
            </a:pPr>
            <a:r>
              <a:rPr lang="en-US" altLang="zh-CN" sz="1800" dirty="0">
                <a:solidFill>
                  <a:schemeClr val="tx2"/>
                </a:solidFill>
                <a:latin typeface="微软雅黑" panose="020B0503020204020204" pitchFamily="34" charset="-122"/>
                <a:ea typeface="微软雅黑" panose="020B0503020204020204" pitchFamily="34" charset="-122"/>
                <a:sym typeface="Arial" panose="020B0704020202020204" pitchFamily="34" charset="0"/>
              </a:rPr>
              <a:t>More candidate FPGA overlays</a:t>
            </a:r>
            <a:endParaRPr lang="en-US" altLang="zh-CN" sz="1800" dirty="0">
              <a:solidFill>
                <a:schemeClr val="tx2"/>
              </a:solidFill>
              <a:latin typeface="微软雅黑" panose="020B0503020204020204" pitchFamily="34" charset="-122"/>
              <a:ea typeface="微软雅黑" panose="020B0503020204020204" pitchFamily="34" charset="-122"/>
              <a:sym typeface="Arial" panose="020B0704020202020204" pitchFamily="34" charset="0"/>
            </a:endParaRPr>
          </a:p>
        </p:txBody>
      </p:sp>
      <p:sp>
        <p:nvSpPr>
          <p:cNvPr id="27" name="文本框 26"/>
          <p:cNvSpPr txBox="1"/>
          <p:nvPr/>
        </p:nvSpPr>
        <p:spPr>
          <a:xfrm>
            <a:off x="2862262" y="3231003"/>
            <a:ext cx="4138613" cy="423545"/>
          </a:xfrm>
          <a:prstGeom prst="rect">
            <a:avLst/>
          </a:prstGeom>
          <a:noFill/>
        </p:spPr>
        <p:txBody>
          <a:bodyPr wrap="square" rtlCol="0">
            <a:spAutoFit/>
          </a:bodyPr>
          <a:lstStyle/>
          <a:p>
            <a:pPr>
              <a:lnSpc>
                <a:spcPct val="120000"/>
              </a:lnSpc>
              <a:spcBef>
                <a:spcPct val="20000"/>
              </a:spcBef>
            </a:pPr>
            <a:r>
              <a:rPr lang="en-US" altLang="zh-CN" sz="1800" dirty="0">
                <a:solidFill>
                  <a:schemeClr val="tx2"/>
                </a:solidFill>
                <a:latin typeface="微软雅黑" panose="020B0503020204020204" pitchFamily="34" charset="-122"/>
                <a:ea typeface="微软雅黑" panose="020B0503020204020204" pitchFamily="34" charset="-122"/>
                <a:sym typeface="Arial" panose="020B0704020202020204" pitchFamily="34" charset="0"/>
              </a:rPr>
              <a:t>Partial Reconfiguration</a:t>
            </a:r>
            <a:endParaRPr lang="en-US" altLang="zh-CN" sz="1800" dirty="0">
              <a:solidFill>
                <a:schemeClr val="tx2"/>
              </a:solidFill>
              <a:latin typeface="微软雅黑" panose="020B0503020204020204" pitchFamily="34" charset="-122"/>
              <a:ea typeface="微软雅黑" panose="020B0503020204020204" pitchFamily="34" charset="-122"/>
              <a:sym typeface="Arial" panose="020B0704020202020204" pitchFamily="34" charset="0"/>
            </a:endParaRPr>
          </a:p>
        </p:txBody>
      </p:sp>
      <p:sp>
        <p:nvSpPr>
          <p:cNvPr id="2" name="文本框 1"/>
          <p:cNvSpPr txBox="1"/>
          <p:nvPr/>
        </p:nvSpPr>
        <p:spPr>
          <a:xfrm>
            <a:off x="2010092" y="4072378"/>
            <a:ext cx="4138613" cy="423545"/>
          </a:xfrm>
          <a:prstGeom prst="rect">
            <a:avLst/>
          </a:prstGeom>
          <a:noFill/>
        </p:spPr>
        <p:txBody>
          <a:bodyPr wrap="square" rtlCol="0">
            <a:spAutoFit/>
          </a:bodyPr>
          <a:p>
            <a:pPr>
              <a:lnSpc>
                <a:spcPct val="120000"/>
              </a:lnSpc>
              <a:spcBef>
                <a:spcPct val="20000"/>
              </a:spcBef>
            </a:pPr>
            <a:r>
              <a:rPr lang="zh-CN" altLang="en-US" sz="1800" dirty="0">
                <a:solidFill>
                  <a:schemeClr val="tx2"/>
                </a:solidFill>
                <a:latin typeface="微软雅黑" panose="020B0503020204020204" pitchFamily="34" charset="-122"/>
                <a:ea typeface="微软雅黑" panose="020B0503020204020204" pitchFamily="34" charset="-122"/>
                <a:sym typeface="Arial" panose="020B0704020202020204" pitchFamily="34" charset="0"/>
              </a:rPr>
              <a:t>…………</a:t>
            </a:r>
            <a:endParaRPr lang="zh-CN" altLang="en-US" sz="1800" dirty="0">
              <a:solidFill>
                <a:schemeClr val="tx2"/>
              </a:solidFill>
              <a:latin typeface="微软雅黑" panose="020B0503020204020204" pitchFamily="34" charset="-122"/>
              <a:ea typeface="微软雅黑" panose="020B0503020204020204" pitchFamily="34" charset="-122"/>
              <a:sym typeface="Arial" panose="020B07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1+#ppt_w/2"/>
                                          </p:val>
                                        </p:tav>
                                        <p:tav tm="100000">
                                          <p:val>
                                            <p:strVal val="#ppt_x"/>
                                          </p:val>
                                        </p:tav>
                                      </p:tavLst>
                                    </p:anim>
                                    <p:anim calcmode="lin" valueType="num">
                                      <p:cBhvr additive="base">
                                        <p:cTn id="3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3303270" y="162560"/>
            <a:ext cx="2537460" cy="521970"/>
          </a:xfrm>
          <a:prstGeom prst="rect">
            <a:avLst/>
          </a:prstGeom>
          <a:noFill/>
        </p:spPr>
        <p:txBody>
          <a:bodyPr wrap="square" rtlCol="0">
            <a:spAutoFit/>
          </a:bodyPr>
          <a:lstStyle/>
          <a:p>
            <a:r>
              <a:rPr lang="en-US" altLang="zh-CN" sz="2800" dirty="0">
                <a:solidFill>
                  <a:schemeClr val="tx2"/>
                </a:solidFill>
                <a:latin typeface="微软雅黑" panose="020B0503020204020204" pitchFamily="34" charset="-122"/>
                <a:ea typeface="微软雅黑" panose="020B0503020204020204" pitchFamily="34" charset="-122"/>
              </a:rPr>
              <a:t>Open-source!</a:t>
            </a: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8" name="椭圆 7"/>
          <p:cNvSpPr/>
          <p:nvPr/>
        </p:nvSpPr>
        <p:spPr>
          <a:xfrm>
            <a:off x="2237205" y="2703267"/>
            <a:ext cx="681318" cy="681318"/>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11" name="AutoShape 113"/>
          <p:cNvSpPr/>
          <p:nvPr/>
        </p:nvSpPr>
        <p:spPr bwMode="auto">
          <a:xfrm>
            <a:off x="2454459" y="286403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chemeClr val="tx2"/>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12" name="AutoShape 114"/>
          <p:cNvSpPr/>
          <p:nvPr/>
        </p:nvSpPr>
        <p:spPr bwMode="auto">
          <a:xfrm>
            <a:off x="2510328" y="292052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chemeClr val="tx2"/>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13" name="椭圆 12"/>
          <p:cNvSpPr/>
          <p:nvPr/>
        </p:nvSpPr>
        <p:spPr>
          <a:xfrm>
            <a:off x="2237242" y="1351315"/>
            <a:ext cx="681318" cy="681318"/>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398319" y="1512392"/>
            <a:ext cx="359165" cy="359165"/>
            <a:chOff x="3191434" y="2145028"/>
            <a:chExt cx="359165" cy="359165"/>
          </a:xfrm>
          <a:solidFill>
            <a:schemeClr val="bg1"/>
          </a:solidFill>
        </p:grpSpPr>
        <p:sp>
          <p:nvSpPr>
            <p:cNvPr id="15"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panose="020B0502020104020203" charset="0"/>
              </a:endParaRPr>
            </a:p>
          </p:txBody>
        </p:sp>
        <p:sp>
          <p:nvSpPr>
            <p:cNvPr id="16"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panose="020B0502020104020203" charset="0"/>
              </a:endParaRPr>
            </a:p>
          </p:txBody>
        </p:sp>
        <p:sp>
          <p:nvSpPr>
            <p:cNvPr id="17"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panose="020B0502020104020203" charset="0"/>
              </a:endParaRPr>
            </a:p>
          </p:txBody>
        </p:sp>
      </p:grpSp>
      <p:sp>
        <p:nvSpPr>
          <p:cNvPr id="24" name="矩形 23"/>
          <p:cNvSpPr/>
          <p:nvPr/>
        </p:nvSpPr>
        <p:spPr>
          <a:xfrm>
            <a:off x="3041049" y="1323311"/>
            <a:ext cx="3521710" cy="737235"/>
          </a:xfrm>
          <a:prstGeom prst="rect">
            <a:avLst/>
          </a:prstGeom>
        </p:spPr>
        <p:txBody>
          <a:bodyPr wrap="none">
            <a:spAutoFit/>
          </a:bodyPr>
          <a:lstStyle/>
          <a:p>
            <a:pPr algn="l"/>
            <a:r>
              <a:rPr lang="en-US" altLang="zh-CN" sz="1200" dirty="0">
                <a:solidFill>
                  <a:schemeClr val="accent2"/>
                </a:solidFill>
                <a:latin typeface="微软雅黑" panose="020B0503020204020204" pitchFamily="34" charset="-122"/>
                <a:ea typeface="微软雅黑" panose="020B0503020204020204" pitchFamily="34" charset="-122"/>
              </a:rPr>
              <a:t>Github:</a:t>
            </a:r>
            <a:endParaRPr lang="en-US" altLang="zh-CN" sz="1200" dirty="0">
              <a:solidFill>
                <a:schemeClr val="accent2"/>
              </a:solidFill>
              <a:latin typeface="微软雅黑" panose="020B0503020204020204" pitchFamily="34" charset="-122"/>
              <a:ea typeface="微软雅黑" panose="020B0503020204020204" pitchFamily="34" charset="-122"/>
            </a:endParaRPr>
          </a:p>
          <a:p>
            <a:pPr algn="l"/>
            <a:r>
              <a:rPr lang="en-US" altLang="zh-CN" sz="1000" dirty="0">
                <a:solidFill>
                  <a:schemeClr val="accent2"/>
                </a:solidFill>
                <a:latin typeface="微软雅黑" panose="020B0503020204020204" pitchFamily="34" charset="-122"/>
                <a:ea typeface="微软雅黑" panose="020B0503020204020204" pitchFamily="34" charset="-122"/>
              </a:rPr>
              <a:t>https://github.com/Zheng-Zeqiang/Vivado_Vector_Add</a:t>
            </a:r>
            <a:endParaRPr lang="en-US" altLang="zh-CN" sz="1000" dirty="0">
              <a:solidFill>
                <a:schemeClr val="accent2"/>
              </a:solidFill>
              <a:latin typeface="微软雅黑" panose="020B0503020204020204" pitchFamily="34" charset="-122"/>
              <a:ea typeface="微软雅黑" panose="020B0503020204020204" pitchFamily="34" charset="-122"/>
            </a:endParaRPr>
          </a:p>
          <a:p>
            <a:pPr algn="l"/>
            <a:endParaRPr lang="en-US" altLang="zh-CN" sz="1000" dirty="0">
              <a:solidFill>
                <a:schemeClr val="accent2"/>
              </a:solidFill>
              <a:latin typeface="微软雅黑" panose="020B0503020204020204" pitchFamily="34" charset="-122"/>
              <a:ea typeface="微软雅黑" panose="020B0503020204020204" pitchFamily="34" charset="-122"/>
            </a:endParaRPr>
          </a:p>
          <a:p>
            <a:pPr algn="l"/>
            <a:r>
              <a:rPr lang="en-US" altLang="zh-CN" sz="1000" dirty="0">
                <a:solidFill>
                  <a:schemeClr val="accent2"/>
                </a:solidFill>
                <a:latin typeface="微软雅黑" panose="020B0503020204020204" pitchFamily="34" charset="-122"/>
                <a:ea typeface="微软雅黑" panose="020B0503020204020204" pitchFamily="34" charset="-122"/>
              </a:rPr>
              <a:t>UCI Gmail: zeqiangz@uci.edu</a:t>
            </a:r>
            <a:endParaRPr lang="en-US" altLang="zh-CN" sz="1000" dirty="0">
              <a:solidFill>
                <a:schemeClr val="accent2"/>
              </a:solidFill>
              <a:latin typeface="微软雅黑" panose="020B0503020204020204" pitchFamily="34" charset="-122"/>
              <a:ea typeface="微软雅黑" panose="020B0503020204020204" pitchFamily="34" charset="-122"/>
            </a:endParaRPr>
          </a:p>
        </p:txBody>
      </p:sp>
      <p:sp>
        <p:nvSpPr>
          <p:cNvPr id="28" name="矩形 27"/>
          <p:cNvSpPr/>
          <p:nvPr/>
        </p:nvSpPr>
        <p:spPr>
          <a:xfrm>
            <a:off x="3041186" y="2818209"/>
            <a:ext cx="4492625" cy="460375"/>
          </a:xfrm>
          <a:prstGeom prst="rect">
            <a:avLst/>
          </a:prstGeom>
        </p:spPr>
        <p:txBody>
          <a:bodyPr wrap="none">
            <a:spAutoFit/>
          </a:bodyPr>
          <a:lstStyle/>
          <a:p>
            <a:r>
              <a:rPr lang="en-US" altLang="zh-CN" sz="1200" dirty="0">
                <a:solidFill>
                  <a:schemeClr val="accent3"/>
                </a:solidFill>
                <a:latin typeface="微软雅黑" panose="020B0503020204020204" pitchFamily="34" charset="-122"/>
                <a:ea typeface="微软雅黑" panose="020B0503020204020204" pitchFamily="34" charset="-122"/>
              </a:rPr>
              <a:t>You are very welcomed to make contribution to this project</a:t>
            </a:r>
            <a:endParaRPr lang="en-US" altLang="zh-CN" sz="1200" dirty="0">
              <a:solidFill>
                <a:schemeClr val="accent3"/>
              </a:solidFill>
              <a:latin typeface="微软雅黑" panose="020B0503020204020204" pitchFamily="34" charset="-122"/>
              <a:ea typeface="微软雅黑" panose="020B0503020204020204" pitchFamily="34" charset="-122"/>
            </a:endParaRPr>
          </a:p>
          <a:p>
            <a:r>
              <a:rPr lang="en-US" altLang="zh-CN" sz="1200" dirty="0">
                <a:solidFill>
                  <a:schemeClr val="accent3"/>
                </a:solidFill>
                <a:latin typeface="微软雅黑" panose="020B0503020204020204" pitchFamily="34" charset="-122"/>
                <a:ea typeface="微软雅黑" panose="020B0503020204020204" pitchFamily="34" charset="-122"/>
              </a:rPr>
              <a:t>or discuss your idea with me! </a:t>
            </a:r>
            <a:endParaRPr lang="en-US" altLang="zh-CN" sz="1200" dirty="0">
              <a:solidFill>
                <a:schemeClr val="accent3"/>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2" presetClass="entr" presetSubtype="8"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12" grpId="0" bldLvl="0" animBg="1"/>
      <p:bldP spid="13" grpId="0" bldLvl="0" animBg="1"/>
      <p:bldP spid="24"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4060" y="0"/>
            <a:ext cx="9135879" cy="5143500"/>
          </a:xfrm>
          <a:prstGeom prst="rect">
            <a:avLst/>
          </a:prstGeom>
        </p:spPr>
      </p:pic>
      <p:sp>
        <p:nvSpPr>
          <p:cNvPr id="3" name="TextBox 28"/>
          <p:cNvSpPr txBox="1"/>
          <p:nvPr/>
        </p:nvSpPr>
        <p:spPr>
          <a:xfrm>
            <a:off x="3755698" y="1224745"/>
            <a:ext cx="1478280" cy="798830"/>
          </a:xfrm>
          <a:prstGeom prst="rect">
            <a:avLst/>
          </a:prstGeom>
          <a:noFill/>
        </p:spPr>
        <p:txBody>
          <a:bodyPr wrap="none" rtlCol="0">
            <a:spAutoFit/>
          </a:bodyPr>
          <a:lstStyle/>
          <a:p>
            <a:r>
              <a:rPr lang="en-US" altLang="zh-CN" sz="46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Q&amp;A</a:t>
            </a:r>
            <a:endParaRPr lang="en-US" altLang="zh-CN" sz="46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sp>
        <p:nvSpPr>
          <p:cNvPr id="4" name="_3"/>
          <p:cNvSpPr/>
          <p:nvPr/>
        </p:nvSpPr>
        <p:spPr>
          <a:xfrm>
            <a:off x="3261777" y="2024975"/>
            <a:ext cx="2744470" cy="675640"/>
          </a:xfrm>
          <a:prstGeom prst="rect">
            <a:avLst/>
          </a:prstGeom>
          <a:effectLst/>
        </p:spPr>
        <p:txBody>
          <a:bodyPr wrap="none">
            <a:spAutoFit/>
          </a:bodyPr>
          <a:lstStyle/>
          <a:p>
            <a:r>
              <a:rPr lang="en-US" altLang="zh-CN" sz="38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Thank You!</a:t>
            </a:r>
            <a:endParaRPr lang="en-US" altLang="zh-CN" sz="38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3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38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38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38000">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14:bounceEnd="38000">
                                          <p:cBhvr additive="base">
                                            <p:cTn id="13" dur="500" fill="hold"/>
                                            <p:tgtEl>
                                              <p:spTgt spid="4"/>
                                            </p:tgtEl>
                                            <p:attrNameLst>
                                              <p:attrName>ppt_x</p:attrName>
                                            </p:attrNameLst>
                                          </p:cBhvr>
                                          <p:tavLst>
                                            <p:tav tm="0">
                                              <p:val>
                                                <p:strVal val="1+#ppt_w/2"/>
                                              </p:val>
                                            </p:tav>
                                            <p:tav tm="100000">
                                              <p:val>
                                                <p:strVal val="#ppt_x"/>
                                              </p:val>
                                            </p:tav>
                                          </p:tavLst>
                                        </p:anim>
                                        <p:anim calcmode="lin" valueType="num" p14:bounceEnd="38000">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rotWithShape="1">
          <a:blip r:embed="rId1" cstate="screen"/>
          <a:srcRect/>
          <a:stretch>
            <a:fillRect/>
          </a:stretch>
        </p:blipFill>
        <p:spPr>
          <a:xfrm flipH="1">
            <a:off x="0" y="0"/>
            <a:ext cx="9144000" cy="5143500"/>
          </a:xfrm>
          <a:prstGeom prst="rect">
            <a:avLst/>
          </a:prstGeom>
        </p:spPr>
      </p:pic>
      <p:sp>
        <p:nvSpPr>
          <p:cNvPr id="60" name="Title 2"/>
          <p:cNvSpPr txBox="1"/>
          <p:nvPr/>
        </p:nvSpPr>
        <p:spPr>
          <a:xfrm>
            <a:off x="3573780" y="821690"/>
            <a:ext cx="1997075" cy="457200"/>
          </a:xfrm>
          <a:prstGeom prst="rect">
            <a:avLst/>
          </a:prstGeom>
        </p:spPr>
        <p:txBody>
          <a:bodyPr vert="horz" lIns="91440" tIns="45720" rIns="91440" bIns="45720" rtlCol="0" anchor="ctr">
            <a:normAutofit fontScale="82500"/>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CONTENTS</a:t>
            </a:r>
            <a:endParaRPr lang="en-US" dirty="0">
              <a:solidFill>
                <a:schemeClr val="tx2"/>
              </a:solidFill>
            </a:endParaRPr>
          </a:p>
        </p:txBody>
      </p:sp>
      <p:sp>
        <p:nvSpPr>
          <p:cNvPr id="61" name="矩形 60"/>
          <p:cNvSpPr/>
          <p:nvPr/>
        </p:nvSpPr>
        <p:spPr>
          <a:xfrm rot="2713401">
            <a:off x="1215499" y="2194895"/>
            <a:ext cx="272258" cy="26691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62" name="矩形 61"/>
          <p:cNvSpPr/>
          <p:nvPr/>
        </p:nvSpPr>
        <p:spPr>
          <a:xfrm rot="2713401">
            <a:off x="909680" y="1986949"/>
            <a:ext cx="446946" cy="43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63" name="文本框 62"/>
          <p:cNvSpPr txBox="1"/>
          <p:nvPr/>
        </p:nvSpPr>
        <p:spPr>
          <a:xfrm>
            <a:off x="1013408" y="2065391"/>
            <a:ext cx="290464" cy="307777"/>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1542247" y="1871500"/>
            <a:ext cx="1644650" cy="398780"/>
          </a:xfrm>
          <a:prstGeom prst="rect">
            <a:avLst/>
          </a:prstGeom>
          <a:noFill/>
        </p:spPr>
        <p:txBody>
          <a:bodyPr wrap="non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Background</a:t>
            </a:r>
            <a:endParaRPr lang="en-US" altLang="zh-CN" sz="2000" dirty="0">
              <a:solidFill>
                <a:schemeClr val="tx2"/>
              </a:solidFill>
              <a:latin typeface="微软雅黑" panose="020B0503020204020204" pitchFamily="34" charset="-122"/>
              <a:ea typeface="微软雅黑" panose="020B0503020204020204" pitchFamily="34" charset="-122"/>
            </a:endParaRPr>
          </a:p>
        </p:txBody>
      </p:sp>
      <p:cxnSp>
        <p:nvCxnSpPr>
          <p:cNvPr id="66" name="直接连接符 65"/>
          <p:cNvCxnSpPr/>
          <p:nvPr/>
        </p:nvCxnSpPr>
        <p:spPr>
          <a:xfrm>
            <a:off x="1542247" y="2206040"/>
            <a:ext cx="283802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rot="2713401">
            <a:off x="5160693" y="2204985"/>
            <a:ext cx="272258" cy="26691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矩形 67"/>
          <p:cNvSpPr/>
          <p:nvPr/>
        </p:nvSpPr>
        <p:spPr>
          <a:xfrm rot="2713401">
            <a:off x="4854873" y="1997039"/>
            <a:ext cx="446946" cy="4381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69" name="文本框 68"/>
          <p:cNvSpPr txBox="1"/>
          <p:nvPr/>
        </p:nvSpPr>
        <p:spPr>
          <a:xfrm>
            <a:off x="4958602" y="2075481"/>
            <a:ext cx="290464" cy="307777"/>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5487441" y="1881590"/>
            <a:ext cx="1767840" cy="398780"/>
          </a:xfrm>
          <a:prstGeom prst="rect">
            <a:avLst/>
          </a:prstGeom>
          <a:noFill/>
        </p:spPr>
        <p:txBody>
          <a:bodyPr wrap="non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Methodology</a:t>
            </a:r>
            <a:endParaRPr lang="en-US" altLang="zh-CN" sz="2000" dirty="0">
              <a:solidFill>
                <a:schemeClr val="tx2"/>
              </a:solidFill>
              <a:latin typeface="微软雅黑" panose="020B0503020204020204" pitchFamily="34" charset="-122"/>
              <a:ea typeface="微软雅黑" panose="020B0503020204020204" pitchFamily="34" charset="-122"/>
            </a:endParaRPr>
          </a:p>
        </p:txBody>
      </p:sp>
      <p:cxnSp>
        <p:nvCxnSpPr>
          <p:cNvPr id="72" name="直接连接符 71"/>
          <p:cNvCxnSpPr/>
          <p:nvPr/>
        </p:nvCxnSpPr>
        <p:spPr>
          <a:xfrm>
            <a:off x="5487442" y="2216130"/>
            <a:ext cx="2838023" cy="62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rot="2713401">
            <a:off x="5160693" y="3520664"/>
            <a:ext cx="272258" cy="26691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4" name="矩形 73"/>
          <p:cNvSpPr/>
          <p:nvPr/>
        </p:nvSpPr>
        <p:spPr>
          <a:xfrm rot="2713401">
            <a:off x="4854873" y="3312718"/>
            <a:ext cx="446946" cy="4381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5" name="文本框 74"/>
          <p:cNvSpPr txBox="1"/>
          <p:nvPr/>
        </p:nvSpPr>
        <p:spPr>
          <a:xfrm>
            <a:off x="4958602" y="3372110"/>
            <a:ext cx="290464" cy="307777"/>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5487441" y="3197269"/>
            <a:ext cx="2748280" cy="398780"/>
          </a:xfrm>
          <a:prstGeom prst="rect">
            <a:avLst/>
          </a:prstGeom>
          <a:noFill/>
        </p:spPr>
        <p:txBody>
          <a:bodyPr wrap="non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Further Improvement</a:t>
            </a:r>
            <a:endParaRPr lang="en-US" altLang="zh-CN" sz="2000" dirty="0">
              <a:solidFill>
                <a:schemeClr val="tx2"/>
              </a:solidFill>
              <a:latin typeface="微软雅黑" panose="020B0503020204020204" pitchFamily="34" charset="-122"/>
              <a:ea typeface="微软雅黑" panose="020B0503020204020204" pitchFamily="34" charset="-122"/>
            </a:endParaRPr>
          </a:p>
        </p:txBody>
      </p:sp>
      <p:cxnSp>
        <p:nvCxnSpPr>
          <p:cNvPr id="78" name="直接连接符 77"/>
          <p:cNvCxnSpPr/>
          <p:nvPr/>
        </p:nvCxnSpPr>
        <p:spPr>
          <a:xfrm>
            <a:off x="5487442" y="3531809"/>
            <a:ext cx="283802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rot="2713401">
            <a:off x="1215499" y="3512479"/>
            <a:ext cx="272258" cy="26691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0" name="矩形 79"/>
          <p:cNvSpPr/>
          <p:nvPr/>
        </p:nvSpPr>
        <p:spPr>
          <a:xfrm rot="2713401">
            <a:off x="909679" y="3304533"/>
            <a:ext cx="446946" cy="438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81" name="文本框 80"/>
          <p:cNvSpPr txBox="1"/>
          <p:nvPr/>
        </p:nvSpPr>
        <p:spPr>
          <a:xfrm>
            <a:off x="1013407" y="3363925"/>
            <a:ext cx="290464" cy="307777"/>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1542247" y="3176384"/>
            <a:ext cx="1256030" cy="398780"/>
          </a:xfrm>
          <a:prstGeom prst="rect">
            <a:avLst/>
          </a:prstGeom>
          <a:noFill/>
        </p:spPr>
        <p:txBody>
          <a:bodyPr wrap="non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Progress</a:t>
            </a:r>
            <a:endParaRPr lang="en-US" altLang="zh-CN" sz="2000" dirty="0">
              <a:solidFill>
                <a:schemeClr val="tx2"/>
              </a:solidFill>
              <a:latin typeface="微软雅黑" panose="020B0503020204020204" pitchFamily="34" charset="-122"/>
              <a:ea typeface="微软雅黑" panose="020B0503020204020204" pitchFamily="34" charset="-122"/>
            </a:endParaRPr>
          </a:p>
        </p:txBody>
      </p:sp>
      <p:cxnSp>
        <p:nvCxnSpPr>
          <p:cNvPr id="84" name="直接连接符 83"/>
          <p:cNvCxnSpPr/>
          <p:nvPr/>
        </p:nvCxnSpPr>
        <p:spPr>
          <a:xfrm>
            <a:off x="1542247" y="3523625"/>
            <a:ext cx="2789723" cy="171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6217175" y="1086218"/>
            <a:ext cx="97597" cy="95684"/>
          </a:xfrm>
          <a:prstGeom prst="rect">
            <a:avLst/>
          </a:prstGeom>
          <a:solidFill>
            <a:schemeClr val="bg1"/>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inVertical)">
                                      <p:cBhvr>
                                        <p:cTn id="7" dur="500"/>
                                        <p:tgtEl>
                                          <p:spTgt spid="6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 calcmode="lin" valueType="num">
                                      <p:cBhvr>
                                        <p:cTn id="10" dur="500" fill="hold"/>
                                        <p:tgtEl>
                                          <p:spTgt spid="86"/>
                                        </p:tgtEl>
                                        <p:attrNameLst>
                                          <p:attrName>ppt_w</p:attrName>
                                        </p:attrNameLst>
                                      </p:cBhvr>
                                      <p:tavLst>
                                        <p:tav tm="0">
                                          <p:val>
                                            <p:fltVal val="0"/>
                                          </p:val>
                                        </p:tav>
                                        <p:tav tm="100000">
                                          <p:val>
                                            <p:strVal val="#ppt_w"/>
                                          </p:val>
                                        </p:tav>
                                      </p:tavLst>
                                    </p:anim>
                                    <p:anim calcmode="lin" valueType="num">
                                      <p:cBhvr>
                                        <p:cTn id="11" dur="500" fill="hold"/>
                                        <p:tgtEl>
                                          <p:spTgt spid="86"/>
                                        </p:tgtEl>
                                        <p:attrNameLst>
                                          <p:attrName>ppt_h</p:attrName>
                                        </p:attrNameLst>
                                      </p:cBhvr>
                                      <p:tavLst>
                                        <p:tav tm="0">
                                          <p:val>
                                            <p:fltVal val="0"/>
                                          </p:val>
                                        </p:tav>
                                        <p:tav tm="100000">
                                          <p:val>
                                            <p:strVal val="#ppt_h"/>
                                          </p:val>
                                        </p:tav>
                                      </p:tavLst>
                                    </p:anim>
                                    <p:animEffect transition="in" filter="fad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500" fill="hold"/>
                                        <p:tgtEl>
                                          <p:spTgt spid="61"/>
                                        </p:tgtEl>
                                        <p:attrNameLst>
                                          <p:attrName>ppt_x</p:attrName>
                                        </p:attrNameLst>
                                      </p:cBhvr>
                                      <p:tavLst>
                                        <p:tav tm="0">
                                          <p:val>
                                            <p:strVal val="1+#ppt_w/2"/>
                                          </p:val>
                                        </p:tav>
                                        <p:tav tm="100000">
                                          <p:val>
                                            <p:strVal val="#ppt_x"/>
                                          </p:val>
                                        </p:tav>
                                      </p:tavLst>
                                    </p:anim>
                                    <p:anim calcmode="lin" valueType="num">
                                      <p:cBhvr additive="base">
                                        <p:cTn id="18" dur="500" fill="hold"/>
                                        <p:tgtEl>
                                          <p:spTgt spid="6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1+#ppt_w/2"/>
                                          </p:val>
                                        </p:tav>
                                        <p:tav tm="100000">
                                          <p:val>
                                            <p:strVal val="#ppt_x"/>
                                          </p:val>
                                        </p:tav>
                                      </p:tavLst>
                                    </p:anim>
                                    <p:anim calcmode="lin" valueType="num">
                                      <p:cBhvr additive="base">
                                        <p:cTn id="22" dur="500" fill="hold"/>
                                        <p:tgtEl>
                                          <p:spTgt spid="6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1+#ppt_w/2"/>
                                          </p:val>
                                        </p:tav>
                                        <p:tav tm="100000">
                                          <p:val>
                                            <p:strVal val="#ppt_x"/>
                                          </p:val>
                                        </p:tav>
                                      </p:tavLst>
                                    </p:anim>
                                    <p:anim calcmode="lin" valueType="num">
                                      <p:cBhvr additive="base">
                                        <p:cTn id="26" dur="500" fill="hold"/>
                                        <p:tgtEl>
                                          <p:spTgt spid="6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 calcmode="lin" valueType="num">
                                      <p:cBhvr additive="base">
                                        <p:cTn id="29" dur="500" fill="hold"/>
                                        <p:tgtEl>
                                          <p:spTgt spid="64"/>
                                        </p:tgtEl>
                                        <p:attrNameLst>
                                          <p:attrName>ppt_x</p:attrName>
                                        </p:attrNameLst>
                                      </p:cBhvr>
                                      <p:tavLst>
                                        <p:tav tm="0">
                                          <p:val>
                                            <p:strVal val="1+#ppt_w/2"/>
                                          </p:val>
                                        </p:tav>
                                        <p:tav tm="100000">
                                          <p:val>
                                            <p:strVal val="#ppt_x"/>
                                          </p:val>
                                        </p:tav>
                                      </p:tavLst>
                                    </p:anim>
                                    <p:anim calcmode="lin" valueType="num">
                                      <p:cBhvr additive="base">
                                        <p:cTn id="30" dur="500" fill="hold"/>
                                        <p:tgtEl>
                                          <p:spTgt spid="64"/>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anim calcmode="lin" valueType="num">
                                      <p:cBhvr additive="base">
                                        <p:cTn id="33" dur="500" fill="hold"/>
                                        <p:tgtEl>
                                          <p:spTgt spid="66"/>
                                        </p:tgtEl>
                                        <p:attrNameLst>
                                          <p:attrName>ppt_x</p:attrName>
                                        </p:attrNameLst>
                                      </p:cBhvr>
                                      <p:tavLst>
                                        <p:tav tm="0">
                                          <p:val>
                                            <p:strVal val="1+#ppt_w/2"/>
                                          </p:val>
                                        </p:tav>
                                        <p:tav tm="100000">
                                          <p:val>
                                            <p:strVal val="#ppt_x"/>
                                          </p:val>
                                        </p:tav>
                                      </p:tavLst>
                                    </p:anim>
                                    <p:anim calcmode="lin" valueType="num">
                                      <p:cBhvr additive="base">
                                        <p:cTn id="34"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500" fill="hold"/>
                                        <p:tgtEl>
                                          <p:spTgt spid="67"/>
                                        </p:tgtEl>
                                        <p:attrNameLst>
                                          <p:attrName>ppt_x</p:attrName>
                                        </p:attrNameLst>
                                      </p:cBhvr>
                                      <p:tavLst>
                                        <p:tav tm="0">
                                          <p:val>
                                            <p:strVal val="1+#ppt_w/2"/>
                                          </p:val>
                                        </p:tav>
                                        <p:tav tm="100000">
                                          <p:val>
                                            <p:strVal val="#ppt_x"/>
                                          </p:val>
                                        </p:tav>
                                      </p:tavLst>
                                    </p:anim>
                                    <p:anim calcmode="lin" valueType="num">
                                      <p:cBhvr additive="base">
                                        <p:cTn id="40" dur="500" fill="hold"/>
                                        <p:tgtEl>
                                          <p:spTgt spid="6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 calcmode="lin" valueType="num">
                                      <p:cBhvr additive="base">
                                        <p:cTn id="43" dur="500" fill="hold"/>
                                        <p:tgtEl>
                                          <p:spTgt spid="68"/>
                                        </p:tgtEl>
                                        <p:attrNameLst>
                                          <p:attrName>ppt_x</p:attrName>
                                        </p:attrNameLst>
                                      </p:cBhvr>
                                      <p:tavLst>
                                        <p:tav tm="0">
                                          <p:val>
                                            <p:strVal val="1+#ppt_w/2"/>
                                          </p:val>
                                        </p:tav>
                                        <p:tav tm="100000">
                                          <p:val>
                                            <p:strVal val="#ppt_x"/>
                                          </p:val>
                                        </p:tav>
                                      </p:tavLst>
                                    </p:anim>
                                    <p:anim calcmode="lin" valueType="num">
                                      <p:cBhvr additive="base">
                                        <p:cTn id="44" dur="500" fill="hold"/>
                                        <p:tgtEl>
                                          <p:spTgt spid="68"/>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 calcmode="lin" valueType="num">
                                      <p:cBhvr additive="base">
                                        <p:cTn id="47" dur="500" fill="hold"/>
                                        <p:tgtEl>
                                          <p:spTgt spid="69"/>
                                        </p:tgtEl>
                                        <p:attrNameLst>
                                          <p:attrName>ppt_x</p:attrName>
                                        </p:attrNameLst>
                                      </p:cBhvr>
                                      <p:tavLst>
                                        <p:tav tm="0">
                                          <p:val>
                                            <p:strVal val="1+#ppt_w/2"/>
                                          </p:val>
                                        </p:tav>
                                        <p:tav tm="100000">
                                          <p:val>
                                            <p:strVal val="#ppt_x"/>
                                          </p:val>
                                        </p:tav>
                                      </p:tavLst>
                                    </p:anim>
                                    <p:anim calcmode="lin" valueType="num">
                                      <p:cBhvr additive="base">
                                        <p:cTn id="48" dur="500" fill="hold"/>
                                        <p:tgtEl>
                                          <p:spTgt spid="69"/>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500" fill="hold"/>
                                        <p:tgtEl>
                                          <p:spTgt spid="70"/>
                                        </p:tgtEl>
                                        <p:attrNameLst>
                                          <p:attrName>ppt_x</p:attrName>
                                        </p:attrNameLst>
                                      </p:cBhvr>
                                      <p:tavLst>
                                        <p:tav tm="0">
                                          <p:val>
                                            <p:strVal val="1+#ppt_w/2"/>
                                          </p:val>
                                        </p:tav>
                                        <p:tav tm="100000">
                                          <p:val>
                                            <p:strVal val="#ppt_x"/>
                                          </p:val>
                                        </p:tav>
                                      </p:tavLst>
                                    </p:anim>
                                    <p:anim calcmode="lin" valueType="num">
                                      <p:cBhvr additive="base">
                                        <p:cTn id="52" dur="500" fill="hold"/>
                                        <p:tgtEl>
                                          <p:spTgt spid="70"/>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1+#ppt_w/2"/>
                                          </p:val>
                                        </p:tav>
                                        <p:tav tm="100000">
                                          <p:val>
                                            <p:strVal val="#ppt_x"/>
                                          </p:val>
                                        </p:tav>
                                      </p:tavLst>
                                    </p:anim>
                                    <p:anim calcmode="lin" valueType="num">
                                      <p:cBhvr additive="base">
                                        <p:cTn id="56"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anim calcmode="lin" valueType="num">
                                      <p:cBhvr additive="base">
                                        <p:cTn id="61" dur="500" fill="hold"/>
                                        <p:tgtEl>
                                          <p:spTgt spid="79"/>
                                        </p:tgtEl>
                                        <p:attrNameLst>
                                          <p:attrName>ppt_x</p:attrName>
                                        </p:attrNameLst>
                                      </p:cBhvr>
                                      <p:tavLst>
                                        <p:tav tm="0">
                                          <p:val>
                                            <p:strVal val="1+#ppt_w/2"/>
                                          </p:val>
                                        </p:tav>
                                        <p:tav tm="100000">
                                          <p:val>
                                            <p:strVal val="#ppt_x"/>
                                          </p:val>
                                        </p:tav>
                                      </p:tavLst>
                                    </p:anim>
                                    <p:anim calcmode="lin" valueType="num">
                                      <p:cBhvr additive="base">
                                        <p:cTn id="62" dur="500" fill="hold"/>
                                        <p:tgtEl>
                                          <p:spTgt spid="7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 calcmode="lin" valueType="num">
                                      <p:cBhvr additive="base">
                                        <p:cTn id="65" dur="500" fill="hold"/>
                                        <p:tgtEl>
                                          <p:spTgt spid="80"/>
                                        </p:tgtEl>
                                        <p:attrNameLst>
                                          <p:attrName>ppt_x</p:attrName>
                                        </p:attrNameLst>
                                      </p:cBhvr>
                                      <p:tavLst>
                                        <p:tav tm="0">
                                          <p:val>
                                            <p:strVal val="1+#ppt_w/2"/>
                                          </p:val>
                                        </p:tav>
                                        <p:tav tm="100000">
                                          <p:val>
                                            <p:strVal val="#ppt_x"/>
                                          </p:val>
                                        </p:tav>
                                      </p:tavLst>
                                    </p:anim>
                                    <p:anim calcmode="lin" valueType="num">
                                      <p:cBhvr additive="base">
                                        <p:cTn id="66" dur="500" fill="hold"/>
                                        <p:tgtEl>
                                          <p:spTgt spid="8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additive="base">
                                        <p:cTn id="69" dur="500" fill="hold"/>
                                        <p:tgtEl>
                                          <p:spTgt spid="81"/>
                                        </p:tgtEl>
                                        <p:attrNameLst>
                                          <p:attrName>ppt_x</p:attrName>
                                        </p:attrNameLst>
                                      </p:cBhvr>
                                      <p:tavLst>
                                        <p:tav tm="0">
                                          <p:val>
                                            <p:strVal val="1+#ppt_w/2"/>
                                          </p:val>
                                        </p:tav>
                                        <p:tav tm="100000">
                                          <p:val>
                                            <p:strVal val="#ppt_x"/>
                                          </p:val>
                                        </p:tav>
                                      </p:tavLst>
                                    </p:anim>
                                    <p:anim calcmode="lin" valueType="num">
                                      <p:cBhvr additive="base">
                                        <p:cTn id="70" dur="500" fill="hold"/>
                                        <p:tgtEl>
                                          <p:spTgt spid="81"/>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 calcmode="lin" valueType="num">
                                      <p:cBhvr additive="base">
                                        <p:cTn id="73" dur="500" fill="hold"/>
                                        <p:tgtEl>
                                          <p:spTgt spid="82"/>
                                        </p:tgtEl>
                                        <p:attrNameLst>
                                          <p:attrName>ppt_x</p:attrName>
                                        </p:attrNameLst>
                                      </p:cBhvr>
                                      <p:tavLst>
                                        <p:tav tm="0">
                                          <p:val>
                                            <p:strVal val="1+#ppt_w/2"/>
                                          </p:val>
                                        </p:tav>
                                        <p:tav tm="100000">
                                          <p:val>
                                            <p:strVal val="#ppt_x"/>
                                          </p:val>
                                        </p:tav>
                                      </p:tavLst>
                                    </p:anim>
                                    <p:anim calcmode="lin" valueType="num">
                                      <p:cBhvr additive="base">
                                        <p:cTn id="74" dur="500" fill="hold"/>
                                        <p:tgtEl>
                                          <p:spTgt spid="82"/>
                                        </p:tgtEl>
                                        <p:attrNameLst>
                                          <p:attrName>ppt_y</p:attrName>
                                        </p:attrNameLst>
                                      </p:cBhvr>
                                      <p:tavLst>
                                        <p:tav tm="0">
                                          <p:val>
                                            <p:strVal val="#ppt_y"/>
                                          </p:val>
                                        </p:tav>
                                        <p:tav tm="100000">
                                          <p:val>
                                            <p:strVal val="#ppt_y"/>
                                          </p:val>
                                        </p:tav>
                                      </p:tavLst>
                                    </p:anim>
                                  </p:childTnLst>
                                </p:cTn>
                              </p:par>
                              <p:par>
                                <p:cTn id="75" presetID="2" presetClass="entr" presetSubtype="2"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anim calcmode="lin" valueType="num">
                                      <p:cBhvr additive="base">
                                        <p:cTn id="77" dur="500" fill="hold"/>
                                        <p:tgtEl>
                                          <p:spTgt spid="84"/>
                                        </p:tgtEl>
                                        <p:attrNameLst>
                                          <p:attrName>ppt_x</p:attrName>
                                        </p:attrNameLst>
                                      </p:cBhvr>
                                      <p:tavLst>
                                        <p:tav tm="0">
                                          <p:val>
                                            <p:strVal val="1+#ppt_w/2"/>
                                          </p:val>
                                        </p:tav>
                                        <p:tav tm="100000">
                                          <p:val>
                                            <p:strVal val="#ppt_x"/>
                                          </p:val>
                                        </p:tav>
                                      </p:tavLst>
                                    </p:anim>
                                    <p:anim calcmode="lin" valueType="num">
                                      <p:cBhvr additive="base">
                                        <p:cTn id="78"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73"/>
                                        </p:tgtEl>
                                        <p:attrNameLst>
                                          <p:attrName>style.visibility</p:attrName>
                                        </p:attrNameLst>
                                      </p:cBhvr>
                                      <p:to>
                                        <p:strVal val="visible"/>
                                      </p:to>
                                    </p:set>
                                    <p:anim calcmode="lin" valueType="num">
                                      <p:cBhvr additive="base">
                                        <p:cTn id="83" dur="500" fill="hold"/>
                                        <p:tgtEl>
                                          <p:spTgt spid="73"/>
                                        </p:tgtEl>
                                        <p:attrNameLst>
                                          <p:attrName>ppt_x</p:attrName>
                                        </p:attrNameLst>
                                      </p:cBhvr>
                                      <p:tavLst>
                                        <p:tav tm="0">
                                          <p:val>
                                            <p:strVal val="1+#ppt_w/2"/>
                                          </p:val>
                                        </p:tav>
                                        <p:tav tm="100000">
                                          <p:val>
                                            <p:strVal val="#ppt_x"/>
                                          </p:val>
                                        </p:tav>
                                      </p:tavLst>
                                    </p:anim>
                                    <p:anim calcmode="lin" valueType="num">
                                      <p:cBhvr additive="base">
                                        <p:cTn id="84" dur="500" fill="hold"/>
                                        <p:tgtEl>
                                          <p:spTgt spid="73"/>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anim calcmode="lin" valueType="num">
                                      <p:cBhvr additive="base">
                                        <p:cTn id="87" dur="500" fill="hold"/>
                                        <p:tgtEl>
                                          <p:spTgt spid="74"/>
                                        </p:tgtEl>
                                        <p:attrNameLst>
                                          <p:attrName>ppt_x</p:attrName>
                                        </p:attrNameLst>
                                      </p:cBhvr>
                                      <p:tavLst>
                                        <p:tav tm="0">
                                          <p:val>
                                            <p:strVal val="1+#ppt_w/2"/>
                                          </p:val>
                                        </p:tav>
                                        <p:tav tm="100000">
                                          <p:val>
                                            <p:strVal val="#ppt_x"/>
                                          </p:val>
                                        </p:tav>
                                      </p:tavLst>
                                    </p:anim>
                                    <p:anim calcmode="lin" valueType="num">
                                      <p:cBhvr additive="base">
                                        <p:cTn id="88" dur="500" fill="hold"/>
                                        <p:tgtEl>
                                          <p:spTgt spid="74"/>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anim calcmode="lin" valueType="num">
                                      <p:cBhvr additive="base">
                                        <p:cTn id="91" dur="500" fill="hold"/>
                                        <p:tgtEl>
                                          <p:spTgt spid="75"/>
                                        </p:tgtEl>
                                        <p:attrNameLst>
                                          <p:attrName>ppt_x</p:attrName>
                                        </p:attrNameLst>
                                      </p:cBhvr>
                                      <p:tavLst>
                                        <p:tav tm="0">
                                          <p:val>
                                            <p:strVal val="1+#ppt_w/2"/>
                                          </p:val>
                                        </p:tav>
                                        <p:tav tm="100000">
                                          <p:val>
                                            <p:strVal val="#ppt_x"/>
                                          </p:val>
                                        </p:tav>
                                      </p:tavLst>
                                    </p:anim>
                                    <p:anim calcmode="lin" valueType="num">
                                      <p:cBhvr additive="base">
                                        <p:cTn id="92" dur="500" fill="hold"/>
                                        <p:tgtEl>
                                          <p:spTgt spid="75"/>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500" fill="hold"/>
                                        <p:tgtEl>
                                          <p:spTgt spid="76"/>
                                        </p:tgtEl>
                                        <p:attrNameLst>
                                          <p:attrName>ppt_x</p:attrName>
                                        </p:attrNameLst>
                                      </p:cBhvr>
                                      <p:tavLst>
                                        <p:tav tm="0">
                                          <p:val>
                                            <p:strVal val="1+#ppt_w/2"/>
                                          </p:val>
                                        </p:tav>
                                        <p:tav tm="100000">
                                          <p:val>
                                            <p:strVal val="#ppt_x"/>
                                          </p:val>
                                        </p:tav>
                                      </p:tavLst>
                                    </p:anim>
                                    <p:anim calcmode="lin" valueType="num">
                                      <p:cBhvr additive="base">
                                        <p:cTn id="96" dur="500" fill="hold"/>
                                        <p:tgtEl>
                                          <p:spTgt spid="76"/>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78"/>
                                        </p:tgtEl>
                                        <p:attrNameLst>
                                          <p:attrName>style.visibility</p:attrName>
                                        </p:attrNameLst>
                                      </p:cBhvr>
                                      <p:to>
                                        <p:strVal val="visible"/>
                                      </p:to>
                                    </p:set>
                                    <p:anim calcmode="lin" valueType="num">
                                      <p:cBhvr additive="base">
                                        <p:cTn id="99" dur="500" fill="hold"/>
                                        <p:tgtEl>
                                          <p:spTgt spid="78"/>
                                        </p:tgtEl>
                                        <p:attrNameLst>
                                          <p:attrName>ppt_x</p:attrName>
                                        </p:attrNameLst>
                                      </p:cBhvr>
                                      <p:tavLst>
                                        <p:tav tm="0">
                                          <p:val>
                                            <p:strVal val="1+#ppt_w/2"/>
                                          </p:val>
                                        </p:tav>
                                        <p:tav tm="100000">
                                          <p:val>
                                            <p:strVal val="#ppt_x"/>
                                          </p:val>
                                        </p:tav>
                                      </p:tavLst>
                                    </p:anim>
                                    <p:anim calcmode="lin" valueType="num">
                                      <p:cBhvr additive="base">
                                        <p:cTn id="100"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animBg="1"/>
      <p:bldP spid="63" grpId="0"/>
      <p:bldP spid="64" grpId="0"/>
      <p:bldP spid="67" grpId="0" animBg="1"/>
      <p:bldP spid="68" grpId="0" animBg="1"/>
      <p:bldP spid="69" grpId="0"/>
      <p:bldP spid="70" grpId="0"/>
      <p:bldP spid="73" grpId="0" animBg="1"/>
      <p:bldP spid="74" grpId="0" animBg="1"/>
      <p:bldP spid="75" grpId="0"/>
      <p:bldP spid="76" grpId="0"/>
      <p:bldP spid="79" grpId="0" animBg="1"/>
      <p:bldP spid="80" grpId="0" animBg="1"/>
      <p:bldP spid="81" grpId="0"/>
      <p:bldP spid="82" grpId="0"/>
      <p:bldP spid="8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a:stretch>
            <a:fillRect/>
          </a:stretch>
        </p:blipFill>
        <p:spPr>
          <a:xfrm flipH="1">
            <a:off x="0" y="0"/>
            <a:ext cx="9144000" cy="5143500"/>
          </a:xfrm>
          <a:prstGeom prst="rect">
            <a:avLst/>
          </a:prstGeom>
        </p:spPr>
      </p:pic>
      <p:sp>
        <p:nvSpPr>
          <p:cNvPr id="11" name="文本框 10"/>
          <p:cNvSpPr txBox="1"/>
          <p:nvPr/>
        </p:nvSpPr>
        <p:spPr>
          <a:xfrm>
            <a:off x="1243157" y="2240325"/>
            <a:ext cx="861133" cy="784830"/>
          </a:xfrm>
          <a:prstGeom prst="rect">
            <a:avLst/>
          </a:prstGeom>
          <a:noFill/>
        </p:spPr>
        <p:txBody>
          <a:bodyPr wrap="none" rtlCol="0">
            <a:spAutoFit/>
          </a:bodyPr>
          <a:lstStyle/>
          <a:p>
            <a:r>
              <a:rPr lang="en-US" altLang="zh-CN" sz="45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01</a:t>
            </a:r>
            <a:endParaRPr lang="zh-CN" altLang="en-US" sz="45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sp>
        <p:nvSpPr>
          <p:cNvPr id="12" name="矩形 11"/>
          <p:cNvSpPr/>
          <p:nvPr/>
        </p:nvSpPr>
        <p:spPr>
          <a:xfrm>
            <a:off x="2223931" y="2356354"/>
            <a:ext cx="2376170" cy="553085"/>
          </a:xfrm>
          <a:prstGeom prst="rect">
            <a:avLst/>
          </a:prstGeom>
        </p:spPr>
        <p:txBody>
          <a:bodyPr wrap="none">
            <a:spAutoFit/>
          </a:bodyPr>
          <a:lstStyle/>
          <a:p>
            <a:pPr lvl="0" algn="ctr"/>
            <a:r>
              <a:rPr lang="en-US" altLang="zh-CN" sz="3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Background</a:t>
            </a:r>
            <a:endParaRPr lang="en-US" altLang="zh-CN" sz="3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2129599" y="2098075"/>
            <a:ext cx="0" cy="1069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3818973" y="158344"/>
            <a:ext cx="1470384" cy="337185"/>
          </a:xfrm>
          <a:prstGeom prst="rect">
            <a:avLst/>
          </a:prstGeom>
          <a:noFill/>
        </p:spPr>
        <p:txBody>
          <a:bodyPr wrap="square"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rPr>
              <a:t>Background</a:t>
            </a:r>
            <a:endParaRPr lang="en-US" altLang="zh-CN" sz="1600" dirty="0">
              <a:solidFill>
                <a:schemeClr val="tx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734036" y="1273273"/>
            <a:ext cx="1405618" cy="1291058"/>
            <a:chOff x="5062383" y="2668986"/>
            <a:chExt cx="1830927" cy="1681704"/>
          </a:xfrm>
          <a:solidFill>
            <a:schemeClr val="accent1"/>
          </a:solidFill>
        </p:grpSpPr>
        <p:sp>
          <p:nvSpPr>
            <p:cNvPr id="5" name="Freeform 5"/>
            <p:cNvSpPr/>
            <p:nvPr/>
          </p:nvSpPr>
          <p:spPr bwMode="auto">
            <a:xfrm>
              <a:off x="5062383" y="2668986"/>
              <a:ext cx="1830927" cy="1681704"/>
            </a:xfrm>
            <a:custGeom>
              <a:avLst/>
              <a:gdLst>
                <a:gd name="T0" fmla="*/ 0 w 410"/>
                <a:gd name="T1" fmla="*/ 317 h 377"/>
                <a:gd name="T2" fmla="*/ 2 w 410"/>
                <a:gd name="T3" fmla="*/ 308 h 377"/>
                <a:gd name="T4" fmla="*/ 72 w 410"/>
                <a:gd name="T5" fmla="*/ 132 h 377"/>
                <a:gd name="T6" fmla="*/ 188 w 410"/>
                <a:gd name="T7" fmla="*/ 27 h 377"/>
                <a:gd name="T8" fmla="*/ 403 w 410"/>
                <a:gd name="T9" fmla="*/ 204 h 377"/>
                <a:gd name="T10" fmla="*/ 309 w 410"/>
                <a:gd name="T11" fmla="*/ 117 h 377"/>
                <a:gd name="T12" fmla="*/ 135 w 410"/>
                <a:gd name="T13" fmla="*/ 195 h 377"/>
                <a:gd name="T14" fmla="*/ 114 w 410"/>
                <a:gd name="T15" fmla="*/ 249 h 377"/>
                <a:gd name="T16" fmla="*/ 121 w 410"/>
                <a:gd name="T17" fmla="*/ 265 h 377"/>
                <a:gd name="T18" fmla="*/ 220 w 410"/>
                <a:gd name="T19" fmla="*/ 286 h 377"/>
                <a:gd name="T20" fmla="*/ 301 w 410"/>
                <a:gd name="T21" fmla="*/ 176 h 377"/>
                <a:gd name="T22" fmla="*/ 295 w 410"/>
                <a:gd name="T23" fmla="*/ 159 h 377"/>
                <a:gd name="T24" fmla="*/ 383 w 410"/>
                <a:gd name="T25" fmla="*/ 231 h 377"/>
                <a:gd name="T26" fmla="*/ 341 w 410"/>
                <a:gd name="T27" fmla="*/ 336 h 377"/>
                <a:gd name="T28" fmla="*/ 215 w 410"/>
                <a:gd name="T29" fmla="*/ 369 h 377"/>
                <a:gd name="T30" fmla="*/ 3 w 410"/>
                <a:gd name="T31" fmla="*/ 320 h 377"/>
                <a:gd name="T32" fmla="*/ 0 w 410"/>
                <a:gd name="T33" fmla="*/ 31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377">
                  <a:moveTo>
                    <a:pt x="0" y="317"/>
                  </a:moveTo>
                  <a:cubicBezTo>
                    <a:pt x="0" y="314"/>
                    <a:pt x="1" y="311"/>
                    <a:pt x="2" y="308"/>
                  </a:cubicBezTo>
                  <a:cubicBezTo>
                    <a:pt x="25" y="249"/>
                    <a:pt x="47" y="190"/>
                    <a:pt x="72" y="132"/>
                  </a:cubicBezTo>
                  <a:cubicBezTo>
                    <a:pt x="95" y="81"/>
                    <a:pt x="131" y="42"/>
                    <a:pt x="188" y="27"/>
                  </a:cubicBezTo>
                  <a:cubicBezTo>
                    <a:pt x="298" y="0"/>
                    <a:pt x="410" y="91"/>
                    <a:pt x="403" y="204"/>
                  </a:cubicBezTo>
                  <a:cubicBezTo>
                    <a:pt x="381" y="162"/>
                    <a:pt x="351" y="133"/>
                    <a:pt x="309" y="117"/>
                  </a:cubicBezTo>
                  <a:cubicBezTo>
                    <a:pt x="233" y="87"/>
                    <a:pt x="163" y="118"/>
                    <a:pt x="135" y="195"/>
                  </a:cubicBezTo>
                  <a:cubicBezTo>
                    <a:pt x="128" y="213"/>
                    <a:pt x="120" y="230"/>
                    <a:pt x="114" y="249"/>
                  </a:cubicBezTo>
                  <a:cubicBezTo>
                    <a:pt x="113" y="253"/>
                    <a:pt x="117" y="264"/>
                    <a:pt x="121" y="265"/>
                  </a:cubicBezTo>
                  <a:cubicBezTo>
                    <a:pt x="154" y="273"/>
                    <a:pt x="187" y="284"/>
                    <a:pt x="220" y="286"/>
                  </a:cubicBezTo>
                  <a:cubicBezTo>
                    <a:pt x="285" y="290"/>
                    <a:pt x="322" y="238"/>
                    <a:pt x="301" y="176"/>
                  </a:cubicBezTo>
                  <a:cubicBezTo>
                    <a:pt x="299" y="170"/>
                    <a:pt x="297" y="165"/>
                    <a:pt x="295" y="159"/>
                  </a:cubicBezTo>
                  <a:cubicBezTo>
                    <a:pt x="331" y="156"/>
                    <a:pt x="373" y="190"/>
                    <a:pt x="383" y="231"/>
                  </a:cubicBezTo>
                  <a:cubicBezTo>
                    <a:pt x="394" y="275"/>
                    <a:pt x="374" y="309"/>
                    <a:pt x="341" y="336"/>
                  </a:cubicBezTo>
                  <a:cubicBezTo>
                    <a:pt x="305" y="365"/>
                    <a:pt x="260" y="377"/>
                    <a:pt x="215" y="369"/>
                  </a:cubicBezTo>
                  <a:cubicBezTo>
                    <a:pt x="144" y="356"/>
                    <a:pt x="74" y="337"/>
                    <a:pt x="3" y="320"/>
                  </a:cubicBezTo>
                  <a:cubicBezTo>
                    <a:pt x="2" y="320"/>
                    <a:pt x="2" y="319"/>
                    <a:pt x="0" y="317"/>
                  </a:cubicBezTo>
                  <a:close/>
                </a:path>
              </a:pathLst>
            </a:custGeom>
            <a:gr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6" name="Freeform 157"/>
            <p:cNvSpPr>
              <a:spLocks noChangeAspect="1" noEditPoints="1"/>
            </p:cNvSpPr>
            <p:nvPr/>
          </p:nvSpPr>
          <p:spPr bwMode="auto">
            <a:xfrm>
              <a:off x="5929858" y="3410769"/>
              <a:ext cx="270757" cy="298723"/>
            </a:xfrm>
            <a:custGeom>
              <a:avLst/>
              <a:gdLst>
                <a:gd name="T0" fmla="*/ 25 w 99"/>
                <a:gd name="T1" fmla="*/ 58 h 109"/>
                <a:gd name="T2" fmla="*/ 15 w 99"/>
                <a:gd name="T3" fmla="*/ 61 h 109"/>
                <a:gd name="T4" fmla="*/ 51 w 99"/>
                <a:gd name="T5" fmla="*/ 55 h 109"/>
                <a:gd name="T6" fmla="*/ 63 w 99"/>
                <a:gd name="T7" fmla="*/ 46 h 109"/>
                <a:gd name="T8" fmla="*/ 56 w 99"/>
                <a:gd name="T9" fmla="*/ 59 h 109"/>
                <a:gd name="T10" fmla="*/ 51 w 99"/>
                <a:gd name="T11" fmla="*/ 67 h 109"/>
                <a:gd name="T12" fmla="*/ 46 w 99"/>
                <a:gd name="T13" fmla="*/ 57 h 109"/>
                <a:gd name="T14" fmla="*/ 38 w 99"/>
                <a:gd name="T15" fmla="*/ 37 h 109"/>
                <a:gd name="T16" fmla="*/ 51 w 99"/>
                <a:gd name="T17" fmla="*/ 55 h 109"/>
                <a:gd name="T18" fmla="*/ 42 w 99"/>
                <a:gd name="T19" fmla="*/ 33 h 109"/>
                <a:gd name="T20" fmla="*/ 42 w 99"/>
                <a:gd name="T21" fmla="*/ 0 h 109"/>
                <a:gd name="T22" fmla="*/ 15 w 99"/>
                <a:gd name="T23" fmla="*/ 25 h 109"/>
                <a:gd name="T24" fmla="*/ 15 w 99"/>
                <a:gd name="T25" fmla="*/ 94 h 109"/>
                <a:gd name="T26" fmla="*/ 84 w 99"/>
                <a:gd name="T27" fmla="*/ 94 h 109"/>
                <a:gd name="T28" fmla="*/ 97 w 99"/>
                <a:gd name="T29" fmla="*/ 73 h 109"/>
                <a:gd name="T30" fmla="*/ 85 w 99"/>
                <a:gd name="T31" fmla="*/ 71 h 109"/>
                <a:gd name="T32" fmla="*/ 49 w 99"/>
                <a:gd name="T33" fmla="*/ 97 h 109"/>
                <a:gd name="T34" fmla="*/ 12 w 99"/>
                <a:gd name="T35" fmla="*/ 60 h 109"/>
                <a:gd name="T36" fmla="*/ 42 w 99"/>
                <a:gd name="T37" fmla="*/ 22 h 109"/>
                <a:gd name="T38" fmla="*/ 85 w 99"/>
                <a:gd name="T39" fmla="*/ 47 h 109"/>
                <a:gd name="T40" fmla="*/ 95 w 99"/>
                <a:gd name="T41" fmla="*/ 41 h 109"/>
                <a:gd name="T42" fmla="*/ 98 w 99"/>
                <a:gd name="T43" fmla="*/ 53 h 109"/>
                <a:gd name="T44" fmla="*/ 87 w 99"/>
                <a:gd name="T45" fmla="*/ 56 h 109"/>
                <a:gd name="T46" fmla="*/ 87 w 99"/>
                <a:gd name="T47" fmla="*/ 67 h 109"/>
                <a:gd name="T48" fmla="*/ 87 w 99"/>
                <a:gd name="T49" fmla="*/ 59 h 109"/>
                <a:gd name="T50" fmla="*/ 99 w 99"/>
                <a:gd name="T51" fmla="*/ 57 h 109"/>
                <a:gd name="T52" fmla="*/ 99 w 99"/>
                <a:gd name="T53" fmla="*/ 60 h 109"/>
                <a:gd name="T54" fmla="*/ 97 w 99"/>
                <a:gd name="T55" fmla="*/ 71 h 109"/>
                <a:gd name="T56" fmla="*/ 87 w 99"/>
                <a:gd name="T57" fmla="*/ 67 h 109"/>
                <a:gd name="T58" fmla="*/ 80 w 99"/>
                <a:gd name="T59" fmla="*/ 37 h 109"/>
                <a:gd name="T60" fmla="*/ 88 w 99"/>
                <a:gd name="T61" fmla="*/ 28 h 109"/>
                <a:gd name="T62" fmla="*/ 94 w 99"/>
                <a:gd name="T63" fmla="*/ 38 h 109"/>
                <a:gd name="T64" fmla="*/ 84 w 99"/>
                <a:gd name="T65" fmla="*/ 44 h 109"/>
                <a:gd name="T66" fmla="*/ 77 w 99"/>
                <a:gd name="T67" fmla="*/ 34 h 109"/>
                <a:gd name="T68" fmla="*/ 71 w 99"/>
                <a:gd name="T69" fmla="*/ 28 h 109"/>
                <a:gd name="T70" fmla="*/ 76 w 99"/>
                <a:gd name="T71" fmla="*/ 18 h 109"/>
                <a:gd name="T72" fmla="*/ 84 w 99"/>
                <a:gd name="T73" fmla="*/ 25 h 109"/>
                <a:gd name="T74" fmla="*/ 86 w 99"/>
                <a:gd name="T75" fmla="*/ 27 h 109"/>
                <a:gd name="T76" fmla="*/ 50 w 99"/>
                <a:gd name="T77" fmla="*/ 93 h 109"/>
                <a:gd name="T78" fmla="*/ 53 w 99"/>
                <a:gd name="T79" fmla="*/ 83 h 109"/>
                <a:gd name="T80" fmla="*/ 50 w 99"/>
                <a:gd name="T81" fmla="*/ 93 h 109"/>
                <a:gd name="T82" fmla="*/ 67 w 99"/>
                <a:gd name="T83" fmla="*/ 76 h 109"/>
                <a:gd name="T84" fmla="*/ 77 w 99"/>
                <a:gd name="T85" fmla="*/ 81 h 109"/>
                <a:gd name="T86" fmla="*/ 25 w 99"/>
                <a:gd name="T87" fmla="*/ 83 h 109"/>
                <a:gd name="T88" fmla="*/ 34 w 99"/>
                <a:gd name="T89" fmla="*/ 78 h 109"/>
                <a:gd name="T90" fmla="*/ 25 w 99"/>
                <a:gd name="T91" fmla="*/ 83 h 109"/>
                <a:gd name="T92" fmla="*/ 33 w 99"/>
                <a:gd name="T93" fmla="*/ 40 h 109"/>
                <a:gd name="T94" fmla="*/ 23 w 99"/>
                <a:gd name="T95" fmla="*/ 36 h 109"/>
                <a:gd name="T96" fmla="*/ 75 w 99"/>
                <a:gd name="T97" fmla="*/ 34 h 109"/>
                <a:gd name="T98" fmla="*/ 66 w 99"/>
                <a:gd name="T99" fmla="*/ 39 h 109"/>
                <a:gd name="T100" fmla="*/ 75 w 99"/>
                <a:gd name="T101" fmla="*/ 34 h 109"/>
                <a:gd name="T102" fmla="*/ 75 w 99"/>
                <a:gd name="T103" fmla="*/ 59 h 109"/>
                <a:gd name="T104" fmla="*/ 85 w 99"/>
                <a:gd name="T10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9">
                  <a:moveTo>
                    <a:pt x="15" y="58"/>
                  </a:moveTo>
                  <a:cubicBezTo>
                    <a:pt x="25" y="58"/>
                    <a:pt x="25" y="58"/>
                    <a:pt x="25" y="58"/>
                  </a:cubicBezTo>
                  <a:cubicBezTo>
                    <a:pt x="25" y="61"/>
                    <a:pt x="25" y="61"/>
                    <a:pt x="25" y="61"/>
                  </a:cubicBezTo>
                  <a:cubicBezTo>
                    <a:pt x="15" y="61"/>
                    <a:pt x="15" y="61"/>
                    <a:pt x="15" y="61"/>
                  </a:cubicBezTo>
                  <a:cubicBezTo>
                    <a:pt x="15" y="58"/>
                    <a:pt x="15" y="58"/>
                    <a:pt x="15" y="58"/>
                  </a:cubicBezTo>
                  <a:close/>
                  <a:moveTo>
                    <a:pt x="51" y="55"/>
                  </a:moveTo>
                  <a:cubicBezTo>
                    <a:pt x="52" y="55"/>
                    <a:pt x="52" y="55"/>
                    <a:pt x="53" y="55"/>
                  </a:cubicBezTo>
                  <a:cubicBezTo>
                    <a:pt x="56" y="52"/>
                    <a:pt x="60" y="48"/>
                    <a:pt x="63" y="46"/>
                  </a:cubicBezTo>
                  <a:cubicBezTo>
                    <a:pt x="64" y="46"/>
                    <a:pt x="65" y="47"/>
                    <a:pt x="66" y="48"/>
                  </a:cubicBezTo>
                  <a:cubicBezTo>
                    <a:pt x="63" y="53"/>
                    <a:pt x="60" y="56"/>
                    <a:pt x="56" y="59"/>
                  </a:cubicBezTo>
                  <a:cubicBezTo>
                    <a:pt x="57" y="60"/>
                    <a:pt x="57" y="60"/>
                    <a:pt x="57" y="61"/>
                  </a:cubicBezTo>
                  <a:cubicBezTo>
                    <a:pt x="57" y="64"/>
                    <a:pt x="54" y="67"/>
                    <a:pt x="51" y="67"/>
                  </a:cubicBezTo>
                  <a:cubicBezTo>
                    <a:pt x="47" y="67"/>
                    <a:pt x="45" y="64"/>
                    <a:pt x="45" y="61"/>
                  </a:cubicBezTo>
                  <a:cubicBezTo>
                    <a:pt x="45" y="59"/>
                    <a:pt x="45" y="58"/>
                    <a:pt x="46" y="57"/>
                  </a:cubicBezTo>
                  <a:cubicBezTo>
                    <a:pt x="41" y="51"/>
                    <a:pt x="38" y="45"/>
                    <a:pt x="35" y="38"/>
                  </a:cubicBezTo>
                  <a:cubicBezTo>
                    <a:pt x="36" y="38"/>
                    <a:pt x="37" y="37"/>
                    <a:pt x="38" y="37"/>
                  </a:cubicBezTo>
                  <a:cubicBezTo>
                    <a:pt x="42" y="42"/>
                    <a:pt x="46" y="49"/>
                    <a:pt x="49" y="55"/>
                  </a:cubicBezTo>
                  <a:cubicBezTo>
                    <a:pt x="49" y="55"/>
                    <a:pt x="50" y="55"/>
                    <a:pt x="51" y="55"/>
                  </a:cubicBezTo>
                  <a:close/>
                  <a:moveTo>
                    <a:pt x="42" y="22"/>
                  </a:moveTo>
                  <a:cubicBezTo>
                    <a:pt x="42" y="33"/>
                    <a:pt x="42" y="33"/>
                    <a:pt x="42" y="33"/>
                  </a:cubicBezTo>
                  <a:cubicBezTo>
                    <a:pt x="70" y="17"/>
                    <a:pt x="70" y="17"/>
                    <a:pt x="70" y="17"/>
                  </a:cubicBezTo>
                  <a:cubicBezTo>
                    <a:pt x="42" y="0"/>
                    <a:pt x="42" y="0"/>
                    <a:pt x="42" y="0"/>
                  </a:cubicBezTo>
                  <a:cubicBezTo>
                    <a:pt x="42" y="11"/>
                    <a:pt x="42" y="11"/>
                    <a:pt x="42" y="11"/>
                  </a:cubicBezTo>
                  <a:cubicBezTo>
                    <a:pt x="32" y="12"/>
                    <a:pt x="22" y="17"/>
                    <a:pt x="15" y="25"/>
                  </a:cubicBezTo>
                  <a:cubicBezTo>
                    <a:pt x="5" y="34"/>
                    <a:pt x="0" y="46"/>
                    <a:pt x="0" y="60"/>
                  </a:cubicBezTo>
                  <a:cubicBezTo>
                    <a:pt x="0" y="73"/>
                    <a:pt x="5" y="85"/>
                    <a:pt x="15" y="94"/>
                  </a:cubicBezTo>
                  <a:cubicBezTo>
                    <a:pt x="24" y="104"/>
                    <a:pt x="36" y="109"/>
                    <a:pt x="49" y="109"/>
                  </a:cubicBezTo>
                  <a:cubicBezTo>
                    <a:pt x="63" y="109"/>
                    <a:pt x="75" y="104"/>
                    <a:pt x="84" y="94"/>
                  </a:cubicBezTo>
                  <a:cubicBezTo>
                    <a:pt x="90" y="89"/>
                    <a:pt x="94" y="82"/>
                    <a:pt x="96" y="75"/>
                  </a:cubicBezTo>
                  <a:cubicBezTo>
                    <a:pt x="97" y="73"/>
                    <a:pt x="97" y="73"/>
                    <a:pt x="97" y="73"/>
                  </a:cubicBezTo>
                  <a:cubicBezTo>
                    <a:pt x="86" y="70"/>
                    <a:pt x="86" y="70"/>
                    <a:pt x="86" y="70"/>
                  </a:cubicBezTo>
                  <a:cubicBezTo>
                    <a:pt x="85" y="71"/>
                    <a:pt x="85" y="71"/>
                    <a:pt x="85" y="71"/>
                  </a:cubicBezTo>
                  <a:cubicBezTo>
                    <a:pt x="84" y="77"/>
                    <a:pt x="80" y="82"/>
                    <a:pt x="76" y="86"/>
                  </a:cubicBezTo>
                  <a:cubicBezTo>
                    <a:pt x="69" y="93"/>
                    <a:pt x="60" y="97"/>
                    <a:pt x="49" y="97"/>
                  </a:cubicBezTo>
                  <a:cubicBezTo>
                    <a:pt x="39" y="97"/>
                    <a:pt x="30" y="93"/>
                    <a:pt x="23" y="86"/>
                  </a:cubicBezTo>
                  <a:cubicBezTo>
                    <a:pt x="16" y="79"/>
                    <a:pt x="12" y="70"/>
                    <a:pt x="12" y="60"/>
                  </a:cubicBezTo>
                  <a:cubicBezTo>
                    <a:pt x="12" y="50"/>
                    <a:pt x="16" y="40"/>
                    <a:pt x="23" y="33"/>
                  </a:cubicBezTo>
                  <a:cubicBezTo>
                    <a:pt x="28" y="28"/>
                    <a:pt x="35" y="24"/>
                    <a:pt x="42" y="22"/>
                  </a:cubicBezTo>
                  <a:close/>
                  <a:moveTo>
                    <a:pt x="87" y="54"/>
                  </a:moveTo>
                  <a:cubicBezTo>
                    <a:pt x="87" y="52"/>
                    <a:pt x="86" y="49"/>
                    <a:pt x="85" y="47"/>
                  </a:cubicBezTo>
                  <a:cubicBezTo>
                    <a:pt x="84" y="45"/>
                    <a:pt x="84" y="45"/>
                    <a:pt x="84" y="45"/>
                  </a:cubicBezTo>
                  <a:cubicBezTo>
                    <a:pt x="95" y="41"/>
                    <a:pt x="95" y="41"/>
                    <a:pt x="95" y="41"/>
                  </a:cubicBezTo>
                  <a:cubicBezTo>
                    <a:pt x="96" y="43"/>
                    <a:pt x="96" y="43"/>
                    <a:pt x="96" y="43"/>
                  </a:cubicBezTo>
                  <a:cubicBezTo>
                    <a:pt x="97" y="46"/>
                    <a:pt x="98" y="50"/>
                    <a:pt x="98" y="53"/>
                  </a:cubicBezTo>
                  <a:cubicBezTo>
                    <a:pt x="99" y="55"/>
                    <a:pt x="99" y="55"/>
                    <a:pt x="99" y="55"/>
                  </a:cubicBezTo>
                  <a:cubicBezTo>
                    <a:pt x="87" y="56"/>
                    <a:pt x="87" y="56"/>
                    <a:pt x="87" y="56"/>
                  </a:cubicBezTo>
                  <a:cubicBezTo>
                    <a:pt x="87" y="54"/>
                    <a:pt x="87" y="54"/>
                    <a:pt x="87" y="54"/>
                  </a:cubicBezTo>
                  <a:close/>
                  <a:moveTo>
                    <a:pt x="87" y="67"/>
                  </a:moveTo>
                  <a:cubicBezTo>
                    <a:pt x="87" y="64"/>
                    <a:pt x="87" y="62"/>
                    <a:pt x="87" y="60"/>
                  </a:cubicBezTo>
                  <a:cubicBezTo>
                    <a:pt x="87" y="59"/>
                    <a:pt x="87" y="59"/>
                    <a:pt x="87" y="59"/>
                  </a:cubicBezTo>
                  <a:cubicBezTo>
                    <a:pt x="87" y="57"/>
                    <a:pt x="87" y="57"/>
                    <a:pt x="87" y="57"/>
                  </a:cubicBezTo>
                  <a:cubicBezTo>
                    <a:pt x="99" y="57"/>
                    <a:pt x="99" y="57"/>
                    <a:pt x="99" y="57"/>
                  </a:cubicBezTo>
                  <a:cubicBezTo>
                    <a:pt x="99" y="59"/>
                    <a:pt x="99" y="59"/>
                    <a:pt x="99" y="59"/>
                  </a:cubicBezTo>
                  <a:cubicBezTo>
                    <a:pt x="99" y="59"/>
                    <a:pt x="99" y="59"/>
                    <a:pt x="99" y="60"/>
                  </a:cubicBezTo>
                  <a:cubicBezTo>
                    <a:pt x="99" y="63"/>
                    <a:pt x="99" y="66"/>
                    <a:pt x="98" y="69"/>
                  </a:cubicBezTo>
                  <a:cubicBezTo>
                    <a:pt x="97" y="71"/>
                    <a:pt x="97" y="71"/>
                    <a:pt x="97" y="71"/>
                  </a:cubicBezTo>
                  <a:cubicBezTo>
                    <a:pt x="86" y="68"/>
                    <a:pt x="86" y="68"/>
                    <a:pt x="86" y="68"/>
                  </a:cubicBezTo>
                  <a:cubicBezTo>
                    <a:pt x="87" y="67"/>
                    <a:pt x="87" y="67"/>
                    <a:pt x="87" y="67"/>
                  </a:cubicBezTo>
                  <a:close/>
                  <a:moveTo>
                    <a:pt x="83" y="42"/>
                  </a:moveTo>
                  <a:cubicBezTo>
                    <a:pt x="82" y="40"/>
                    <a:pt x="81" y="38"/>
                    <a:pt x="80" y="37"/>
                  </a:cubicBezTo>
                  <a:cubicBezTo>
                    <a:pt x="78" y="35"/>
                    <a:pt x="78" y="35"/>
                    <a:pt x="78" y="35"/>
                  </a:cubicBezTo>
                  <a:cubicBezTo>
                    <a:pt x="88" y="28"/>
                    <a:pt x="88" y="28"/>
                    <a:pt x="88" y="28"/>
                  </a:cubicBezTo>
                  <a:cubicBezTo>
                    <a:pt x="89" y="30"/>
                    <a:pt x="89" y="30"/>
                    <a:pt x="89" y="30"/>
                  </a:cubicBezTo>
                  <a:cubicBezTo>
                    <a:pt x="91" y="32"/>
                    <a:pt x="92" y="35"/>
                    <a:pt x="94" y="38"/>
                  </a:cubicBezTo>
                  <a:cubicBezTo>
                    <a:pt x="95" y="40"/>
                    <a:pt x="95" y="40"/>
                    <a:pt x="95" y="40"/>
                  </a:cubicBezTo>
                  <a:cubicBezTo>
                    <a:pt x="84" y="44"/>
                    <a:pt x="84" y="44"/>
                    <a:pt x="84" y="44"/>
                  </a:cubicBezTo>
                  <a:cubicBezTo>
                    <a:pt x="83" y="42"/>
                    <a:pt x="83" y="42"/>
                    <a:pt x="83" y="42"/>
                  </a:cubicBezTo>
                  <a:close/>
                  <a:moveTo>
                    <a:pt x="77" y="34"/>
                  </a:moveTo>
                  <a:cubicBezTo>
                    <a:pt x="76" y="33"/>
                    <a:pt x="76" y="33"/>
                    <a:pt x="76" y="33"/>
                  </a:cubicBezTo>
                  <a:cubicBezTo>
                    <a:pt x="75" y="31"/>
                    <a:pt x="73" y="30"/>
                    <a:pt x="71" y="28"/>
                  </a:cubicBezTo>
                  <a:cubicBezTo>
                    <a:pt x="69" y="27"/>
                    <a:pt x="69" y="27"/>
                    <a:pt x="69" y="27"/>
                  </a:cubicBezTo>
                  <a:cubicBezTo>
                    <a:pt x="76" y="18"/>
                    <a:pt x="76" y="18"/>
                    <a:pt x="76" y="18"/>
                  </a:cubicBezTo>
                  <a:cubicBezTo>
                    <a:pt x="78" y="19"/>
                    <a:pt x="78" y="19"/>
                    <a:pt x="78" y="19"/>
                  </a:cubicBezTo>
                  <a:cubicBezTo>
                    <a:pt x="80" y="21"/>
                    <a:pt x="82" y="23"/>
                    <a:pt x="84" y="25"/>
                  </a:cubicBezTo>
                  <a:cubicBezTo>
                    <a:pt x="85" y="25"/>
                    <a:pt x="85" y="25"/>
                    <a:pt x="85" y="25"/>
                  </a:cubicBezTo>
                  <a:cubicBezTo>
                    <a:pt x="86" y="27"/>
                    <a:pt x="86" y="27"/>
                    <a:pt x="86" y="27"/>
                  </a:cubicBezTo>
                  <a:cubicBezTo>
                    <a:pt x="77" y="34"/>
                    <a:pt x="77" y="34"/>
                    <a:pt x="77" y="34"/>
                  </a:cubicBezTo>
                  <a:close/>
                  <a:moveTo>
                    <a:pt x="50" y="93"/>
                  </a:moveTo>
                  <a:cubicBezTo>
                    <a:pt x="50" y="83"/>
                    <a:pt x="50" y="83"/>
                    <a:pt x="50" y="83"/>
                  </a:cubicBezTo>
                  <a:cubicBezTo>
                    <a:pt x="53" y="83"/>
                    <a:pt x="53" y="83"/>
                    <a:pt x="53" y="83"/>
                  </a:cubicBezTo>
                  <a:cubicBezTo>
                    <a:pt x="53" y="93"/>
                    <a:pt x="53" y="93"/>
                    <a:pt x="53" y="93"/>
                  </a:cubicBezTo>
                  <a:cubicBezTo>
                    <a:pt x="50" y="93"/>
                    <a:pt x="50" y="93"/>
                    <a:pt x="50" y="93"/>
                  </a:cubicBezTo>
                  <a:close/>
                  <a:moveTo>
                    <a:pt x="74" y="83"/>
                  </a:moveTo>
                  <a:cubicBezTo>
                    <a:pt x="67" y="76"/>
                    <a:pt x="67" y="76"/>
                    <a:pt x="67" y="76"/>
                  </a:cubicBezTo>
                  <a:cubicBezTo>
                    <a:pt x="70" y="74"/>
                    <a:pt x="70" y="74"/>
                    <a:pt x="70" y="74"/>
                  </a:cubicBezTo>
                  <a:cubicBezTo>
                    <a:pt x="77" y="81"/>
                    <a:pt x="77" y="81"/>
                    <a:pt x="77" y="81"/>
                  </a:cubicBezTo>
                  <a:cubicBezTo>
                    <a:pt x="74" y="83"/>
                    <a:pt x="74" y="83"/>
                    <a:pt x="74" y="83"/>
                  </a:cubicBezTo>
                  <a:close/>
                  <a:moveTo>
                    <a:pt x="25" y="83"/>
                  </a:moveTo>
                  <a:cubicBezTo>
                    <a:pt x="32" y="76"/>
                    <a:pt x="32" y="76"/>
                    <a:pt x="32" y="76"/>
                  </a:cubicBezTo>
                  <a:cubicBezTo>
                    <a:pt x="34" y="78"/>
                    <a:pt x="34" y="78"/>
                    <a:pt x="34" y="78"/>
                  </a:cubicBezTo>
                  <a:cubicBezTo>
                    <a:pt x="27" y="85"/>
                    <a:pt x="27" y="85"/>
                    <a:pt x="27" y="85"/>
                  </a:cubicBezTo>
                  <a:cubicBezTo>
                    <a:pt x="25" y="83"/>
                    <a:pt x="25" y="83"/>
                    <a:pt x="25" y="83"/>
                  </a:cubicBezTo>
                  <a:close/>
                  <a:moveTo>
                    <a:pt x="26" y="33"/>
                  </a:moveTo>
                  <a:cubicBezTo>
                    <a:pt x="33" y="40"/>
                    <a:pt x="33" y="40"/>
                    <a:pt x="33" y="40"/>
                  </a:cubicBezTo>
                  <a:cubicBezTo>
                    <a:pt x="30" y="43"/>
                    <a:pt x="30" y="43"/>
                    <a:pt x="30" y="43"/>
                  </a:cubicBezTo>
                  <a:cubicBezTo>
                    <a:pt x="23" y="36"/>
                    <a:pt x="23" y="36"/>
                    <a:pt x="23" y="36"/>
                  </a:cubicBezTo>
                  <a:cubicBezTo>
                    <a:pt x="26" y="33"/>
                    <a:pt x="26" y="33"/>
                    <a:pt x="26" y="33"/>
                  </a:cubicBezTo>
                  <a:close/>
                  <a:moveTo>
                    <a:pt x="75" y="34"/>
                  </a:moveTo>
                  <a:cubicBezTo>
                    <a:pt x="73" y="32"/>
                    <a:pt x="73" y="32"/>
                    <a:pt x="73" y="32"/>
                  </a:cubicBezTo>
                  <a:cubicBezTo>
                    <a:pt x="66" y="39"/>
                    <a:pt x="66" y="39"/>
                    <a:pt x="66" y="39"/>
                  </a:cubicBezTo>
                  <a:cubicBezTo>
                    <a:pt x="68" y="41"/>
                    <a:pt x="68" y="41"/>
                    <a:pt x="68" y="41"/>
                  </a:cubicBezTo>
                  <a:cubicBezTo>
                    <a:pt x="75" y="34"/>
                    <a:pt x="75" y="34"/>
                    <a:pt x="75" y="34"/>
                  </a:cubicBezTo>
                  <a:close/>
                  <a:moveTo>
                    <a:pt x="85" y="59"/>
                  </a:moveTo>
                  <a:cubicBezTo>
                    <a:pt x="75" y="59"/>
                    <a:pt x="75" y="59"/>
                    <a:pt x="75" y="59"/>
                  </a:cubicBezTo>
                  <a:cubicBezTo>
                    <a:pt x="75" y="56"/>
                    <a:pt x="75" y="56"/>
                    <a:pt x="75" y="56"/>
                  </a:cubicBezTo>
                  <a:cubicBezTo>
                    <a:pt x="85" y="56"/>
                    <a:pt x="85" y="56"/>
                    <a:pt x="85" y="56"/>
                  </a:cubicBezTo>
                  <a:lnTo>
                    <a:pt x="85" y="59"/>
                  </a:lnTo>
                  <a:close/>
                </a:path>
              </a:pathLst>
            </a:custGeom>
            <a:grp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632321" y="2293391"/>
            <a:ext cx="1258328" cy="1603822"/>
            <a:chOff x="6232470" y="3997769"/>
            <a:chExt cx="1639070" cy="2089103"/>
          </a:xfrm>
          <a:solidFill>
            <a:schemeClr val="accent3"/>
          </a:solidFill>
        </p:grpSpPr>
        <p:sp>
          <p:nvSpPr>
            <p:cNvPr id="8" name="Freeform 6"/>
            <p:cNvSpPr/>
            <p:nvPr/>
          </p:nvSpPr>
          <p:spPr bwMode="auto">
            <a:xfrm>
              <a:off x="6232470" y="3997769"/>
              <a:ext cx="1639070" cy="2089103"/>
            </a:xfrm>
            <a:custGeom>
              <a:avLst/>
              <a:gdLst>
                <a:gd name="T0" fmla="*/ 184 w 367"/>
                <a:gd name="T1" fmla="*/ 0 h 468"/>
                <a:gd name="T2" fmla="*/ 191 w 367"/>
                <a:gd name="T3" fmla="*/ 5 h 468"/>
                <a:gd name="T4" fmla="*/ 315 w 367"/>
                <a:gd name="T5" fmla="*/ 149 h 468"/>
                <a:gd name="T6" fmla="*/ 353 w 367"/>
                <a:gd name="T7" fmla="*/ 301 h 468"/>
                <a:gd name="T8" fmla="*/ 97 w 367"/>
                <a:gd name="T9" fmla="*/ 408 h 468"/>
                <a:gd name="T10" fmla="*/ 218 w 367"/>
                <a:gd name="T11" fmla="*/ 366 h 468"/>
                <a:gd name="T12" fmla="*/ 230 w 367"/>
                <a:gd name="T13" fmla="*/ 176 h 468"/>
                <a:gd name="T14" fmla="*/ 192 w 367"/>
                <a:gd name="T15" fmla="*/ 133 h 468"/>
                <a:gd name="T16" fmla="*/ 174 w 367"/>
                <a:gd name="T17" fmla="*/ 131 h 468"/>
                <a:gd name="T18" fmla="*/ 110 w 367"/>
                <a:gd name="T19" fmla="*/ 209 h 468"/>
                <a:gd name="T20" fmla="*/ 170 w 367"/>
                <a:gd name="T21" fmla="*/ 331 h 468"/>
                <a:gd name="T22" fmla="*/ 187 w 367"/>
                <a:gd name="T23" fmla="*/ 334 h 468"/>
                <a:gd name="T24" fmla="*/ 83 w 367"/>
                <a:gd name="T25" fmla="*/ 379 h 468"/>
                <a:gd name="T26" fmla="*/ 9 w 367"/>
                <a:gd name="T27" fmla="*/ 293 h 468"/>
                <a:gd name="T28" fmla="*/ 38 w 367"/>
                <a:gd name="T29" fmla="*/ 166 h 468"/>
                <a:gd name="T30" fmla="*/ 179 w 367"/>
                <a:gd name="T31" fmla="*/ 1 h 468"/>
                <a:gd name="T32" fmla="*/ 184 w 367"/>
                <a:gd name="T33"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468">
                  <a:moveTo>
                    <a:pt x="184" y="0"/>
                  </a:moveTo>
                  <a:cubicBezTo>
                    <a:pt x="186" y="1"/>
                    <a:pt x="189" y="3"/>
                    <a:pt x="191" y="5"/>
                  </a:cubicBezTo>
                  <a:cubicBezTo>
                    <a:pt x="233" y="53"/>
                    <a:pt x="275" y="100"/>
                    <a:pt x="315" y="149"/>
                  </a:cubicBezTo>
                  <a:cubicBezTo>
                    <a:pt x="349" y="193"/>
                    <a:pt x="367" y="243"/>
                    <a:pt x="353" y="301"/>
                  </a:cubicBezTo>
                  <a:cubicBezTo>
                    <a:pt x="326" y="411"/>
                    <a:pt x="194" y="468"/>
                    <a:pt x="97" y="408"/>
                  </a:cubicBezTo>
                  <a:cubicBezTo>
                    <a:pt x="145" y="409"/>
                    <a:pt x="184" y="396"/>
                    <a:pt x="218" y="366"/>
                  </a:cubicBezTo>
                  <a:cubicBezTo>
                    <a:pt x="280" y="312"/>
                    <a:pt x="285" y="236"/>
                    <a:pt x="230" y="176"/>
                  </a:cubicBezTo>
                  <a:cubicBezTo>
                    <a:pt x="217" y="161"/>
                    <a:pt x="205" y="146"/>
                    <a:pt x="192" y="133"/>
                  </a:cubicBezTo>
                  <a:cubicBezTo>
                    <a:pt x="188" y="129"/>
                    <a:pt x="177" y="128"/>
                    <a:pt x="174" y="131"/>
                  </a:cubicBezTo>
                  <a:cubicBezTo>
                    <a:pt x="152" y="156"/>
                    <a:pt x="127" y="180"/>
                    <a:pt x="110" y="209"/>
                  </a:cubicBezTo>
                  <a:cubicBezTo>
                    <a:pt x="76" y="265"/>
                    <a:pt x="105" y="322"/>
                    <a:pt x="170" y="331"/>
                  </a:cubicBezTo>
                  <a:cubicBezTo>
                    <a:pt x="176" y="332"/>
                    <a:pt x="181" y="333"/>
                    <a:pt x="187" y="334"/>
                  </a:cubicBezTo>
                  <a:cubicBezTo>
                    <a:pt x="173" y="368"/>
                    <a:pt x="124" y="389"/>
                    <a:pt x="83" y="379"/>
                  </a:cubicBezTo>
                  <a:cubicBezTo>
                    <a:pt x="39" y="368"/>
                    <a:pt x="18" y="335"/>
                    <a:pt x="9" y="293"/>
                  </a:cubicBezTo>
                  <a:cubicBezTo>
                    <a:pt x="0" y="247"/>
                    <a:pt x="10" y="203"/>
                    <a:pt x="38" y="166"/>
                  </a:cubicBezTo>
                  <a:cubicBezTo>
                    <a:pt x="83" y="109"/>
                    <a:pt x="132" y="56"/>
                    <a:pt x="179" y="1"/>
                  </a:cubicBezTo>
                  <a:cubicBezTo>
                    <a:pt x="180" y="0"/>
                    <a:pt x="182" y="0"/>
                    <a:pt x="184" y="0"/>
                  </a:cubicBezTo>
                  <a:close/>
                </a:path>
              </a:pathLst>
            </a:custGeom>
            <a:gr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grpSp>
          <p:nvGrpSpPr>
            <p:cNvPr id="9" name="组合 8"/>
            <p:cNvGrpSpPr>
              <a:grpSpLocks noChangeAspect="1"/>
            </p:cNvGrpSpPr>
            <p:nvPr/>
          </p:nvGrpSpPr>
          <p:grpSpPr>
            <a:xfrm>
              <a:off x="6954893" y="4964268"/>
              <a:ext cx="240570" cy="324277"/>
              <a:chOff x="3722033" y="3714538"/>
              <a:chExt cx="500321" cy="674410"/>
            </a:xfrm>
            <a:grpFill/>
          </p:grpSpPr>
          <p:sp>
            <p:nvSpPr>
              <p:cNvPr id="10"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11"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12"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grpSp>
      </p:grpSp>
      <p:grpSp>
        <p:nvGrpSpPr>
          <p:cNvPr id="13" name="组合 12"/>
          <p:cNvGrpSpPr/>
          <p:nvPr/>
        </p:nvGrpSpPr>
        <p:grpSpPr>
          <a:xfrm>
            <a:off x="3124872" y="2549783"/>
            <a:ext cx="1452896" cy="1220143"/>
            <a:chOff x="4268902" y="4331742"/>
            <a:chExt cx="1892510" cy="1589330"/>
          </a:xfrm>
          <a:solidFill>
            <a:schemeClr val="accent2"/>
          </a:solidFill>
        </p:grpSpPr>
        <p:sp>
          <p:nvSpPr>
            <p:cNvPr id="14" name="Freeform 7"/>
            <p:cNvSpPr/>
            <p:nvPr/>
          </p:nvSpPr>
          <p:spPr bwMode="auto">
            <a:xfrm>
              <a:off x="4268902" y="4331742"/>
              <a:ext cx="1892510" cy="1589330"/>
            </a:xfrm>
            <a:custGeom>
              <a:avLst/>
              <a:gdLst>
                <a:gd name="T0" fmla="*/ 423 w 424"/>
                <a:gd name="T1" fmla="*/ 322 h 356"/>
                <a:gd name="T2" fmla="*/ 414 w 424"/>
                <a:gd name="T3" fmla="*/ 325 h 356"/>
                <a:gd name="T4" fmla="*/ 226 w 424"/>
                <a:gd name="T5" fmla="*/ 351 h 356"/>
                <a:gd name="T6" fmla="*/ 78 w 424"/>
                <a:gd name="T7" fmla="*/ 302 h 356"/>
                <a:gd name="T8" fmla="*/ 126 w 424"/>
                <a:gd name="T9" fmla="*/ 28 h 356"/>
                <a:gd name="T10" fmla="*/ 96 w 424"/>
                <a:gd name="T11" fmla="*/ 153 h 356"/>
                <a:gd name="T12" fmla="*/ 250 w 424"/>
                <a:gd name="T13" fmla="*/ 266 h 356"/>
                <a:gd name="T14" fmla="*/ 307 w 424"/>
                <a:gd name="T15" fmla="*/ 256 h 356"/>
                <a:gd name="T16" fmla="*/ 318 w 424"/>
                <a:gd name="T17" fmla="*/ 243 h 356"/>
                <a:gd name="T18" fmla="*/ 287 w 424"/>
                <a:gd name="T19" fmla="*/ 146 h 356"/>
                <a:gd name="T20" fmla="*/ 151 w 424"/>
                <a:gd name="T21" fmla="*/ 131 h 356"/>
                <a:gd name="T22" fmla="*/ 140 w 424"/>
                <a:gd name="T23" fmla="*/ 144 h 356"/>
                <a:gd name="T24" fmla="*/ 158 w 424"/>
                <a:gd name="T25" fmla="*/ 32 h 356"/>
                <a:gd name="T26" fmla="*/ 270 w 424"/>
                <a:gd name="T27" fmla="*/ 16 h 356"/>
                <a:gd name="T28" fmla="*/ 361 w 424"/>
                <a:gd name="T29" fmla="*/ 109 h 356"/>
                <a:gd name="T30" fmla="*/ 424 w 424"/>
                <a:gd name="T31" fmla="*/ 317 h 356"/>
                <a:gd name="T32" fmla="*/ 423 w 424"/>
                <a:gd name="T33" fmla="*/ 32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4" h="356">
                  <a:moveTo>
                    <a:pt x="423" y="322"/>
                  </a:moveTo>
                  <a:cubicBezTo>
                    <a:pt x="420" y="323"/>
                    <a:pt x="417" y="324"/>
                    <a:pt x="414" y="325"/>
                  </a:cubicBezTo>
                  <a:cubicBezTo>
                    <a:pt x="352" y="334"/>
                    <a:pt x="289" y="345"/>
                    <a:pt x="226" y="351"/>
                  </a:cubicBezTo>
                  <a:cubicBezTo>
                    <a:pt x="171" y="356"/>
                    <a:pt x="119" y="345"/>
                    <a:pt x="78" y="302"/>
                  </a:cubicBezTo>
                  <a:cubicBezTo>
                    <a:pt x="0" y="220"/>
                    <a:pt x="23" y="78"/>
                    <a:pt x="126" y="28"/>
                  </a:cubicBezTo>
                  <a:cubicBezTo>
                    <a:pt x="100" y="68"/>
                    <a:pt x="90" y="108"/>
                    <a:pt x="96" y="153"/>
                  </a:cubicBezTo>
                  <a:cubicBezTo>
                    <a:pt x="108" y="234"/>
                    <a:pt x="169" y="279"/>
                    <a:pt x="250" y="266"/>
                  </a:cubicBezTo>
                  <a:cubicBezTo>
                    <a:pt x="269" y="263"/>
                    <a:pt x="288" y="261"/>
                    <a:pt x="307" y="256"/>
                  </a:cubicBezTo>
                  <a:cubicBezTo>
                    <a:pt x="312" y="255"/>
                    <a:pt x="319" y="246"/>
                    <a:pt x="318" y="243"/>
                  </a:cubicBezTo>
                  <a:cubicBezTo>
                    <a:pt x="309" y="210"/>
                    <a:pt x="301" y="176"/>
                    <a:pt x="287" y="146"/>
                  </a:cubicBezTo>
                  <a:cubicBezTo>
                    <a:pt x="258" y="88"/>
                    <a:pt x="195" y="82"/>
                    <a:pt x="151" y="131"/>
                  </a:cubicBezTo>
                  <a:cubicBezTo>
                    <a:pt x="148" y="135"/>
                    <a:pt x="144" y="139"/>
                    <a:pt x="140" y="144"/>
                  </a:cubicBezTo>
                  <a:cubicBezTo>
                    <a:pt x="119" y="114"/>
                    <a:pt x="128" y="61"/>
                    <a:pt x="158" y="32"/>
                  </a:cubicBezTo>
                  <a:cubicBezTo>
                    <a:pt x="191" y="0"/>
                    <a:pt x="231" y="1"/>
                    <a:pt x="270" y="16"/>
                  </a:cubicBezTo>
                  <a:cubicBezTo>
                    <a:pt x="314" y="33"/>
                    <a:pt x="346" y="66"/>
                    <a:pt x="361" y="109"/>
                  </a:cubicBezTo>
                  <a:cubicBezTo>
                    <a:pt x="385" y="178"/>
                    <a:pt x="404" y="248"/>
                    <a:pt x="424" y="317"/>
                  </a:cubicBezTo>
                  <a:cubicBezTo>
                    <a:pt x="424" y="318"/>
                    <a:pt x="423" y="320"/>
                    <a:pt x="423" y="322"/>
                  </a:cubicBezTo>
                  <a:close/>
                </a:path>
              </a:pathLst>
            </a:custGeom>
            <a:gr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062383" y="4973742"/>
              <a:ext cx="295624" cy="295912"/>
              <a:chOff x="5240338" y="2657475"/>
              <a:chExt cx="1630363" cy="1631951"/>
            </a:xfrm>
            <a:grpFill/>
          </p:grpSpPr>
          <p:sp>
            <p:nvSpPr>
              <p:cNvPr id="16" name="Freeform 5"/>
              <p:cNvSpPr/>
              <p:nvPr/>
            </p:nvSpPr>
            <p:spPr bwMode="auto">
              <a:xfrm>
                <a:off x="5240338" y="2735263"/>
                <a:ext cx="1552575" cy="1554163"/>
              </a:xfrm>
              <a:custGeom>
                <a:avLst/>
                <a:gdLst>
                  <a:gd name="T0" fmla="*/ 391 w 517"/>
                  <a:gd name="T1" fmla="*/ 73 h 519"/>
                  <a:gd name="T2" fmla="*/ 346 w 517"/>
                  <a:gd name="T3" fmla="*/ 101 h 519"/>
                  <a:gd name="T4" fmla="*/ 325 w 517"/>
                  <a:gd name="T5" fmla="*/ 98 h 519"/>
                  <a:gd name="T6" fmla="*/ 122 w 517"/>
                  <a:gd name="T7" fmla="*/ 151 h 519"/>
                  <a:gd name="T8" fmla="*/ 125 w 517"/>
                  <a:gd name="T9" fmla="*/ 369 h 519"/>
                  <a:gd name="T10" fmla="*/ 332 w 517"/>
                  <a:gd name="T11" fmla="*/ 416 h 519"/>
                  <a:gd name="T12" fmla="*/ 421 w 517"/>
                  <a:gd name="T13" fmla="*/ 197 h 519"/>
                  <a:gd name="T14" fmla="*/ 425 w 517"/>
                  <a:gd name="T15" fmla="*/ 155 h 519"/>
                  <a:gd name="T16" fmla="*/ 443 w 517"/>
                  <a:gd name="T17" fmla="*/ 127 h 519"/>
                  <a:gd name="T18" fmla="*/ 444 w 517"/>
                  <a:gd name="T19" fmla="*/ 398 h 519"/>
                  <a:gd name="T20" fmla="*/ 113 w 517"/>
                  <a:gd name="T21" fmla="*/ 438 h 519"/>
                  <a:gd name="T22" fmla="*/ 88 w 517"/>
                  <a:gd name="T23" fmla="*/ 101 h 519"/>
                  <a:gd name="T24" fmla="*/ 391 w 517"/>
                  <a:gd name="T25" fmla="*/ 7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7" h="519">
                    <a:moveTo>
                      <a:pt x="391" y="73"/>
                    </a:moveTo>
                    <a:cubicBezTo>
                      <a:pt x="376" y="83"/>
                      <a:pt x="361" y="93"/>
                      <a:pt x="346" y="101"/>
                    </a:cubicBezTo>
                    <a:cubicBezTo>
                      <a:pt x="340" y="103"/>
                      <a:pt x="331" y="100"/>
                      <a:pt x="325" y="98"/>
                    </a:cubicBezTo>
                    <a:cubicBezTo>
                      <a:pt x="252" y="68"/>
                      <a:pt x="166" y="91"/>
                      <a:pt x="122" y="151"/>
                    </a:cubicBezTo>
                    <a:cubicBezTo>
                      <a:pt x="72" y="219"/>
                      <a:pt x="73" y="305"/>
                      <a:pt x="125" y="369"/>
                    </a:cubicBezTo>
                    <a:cubicBezTo>
                      <a:pt x="174" y="429"/>
                      <a:pt x="261" y="449"/>
                      <a:pt x="332" y="416"/>
                    </a:cubicBezTo>
                    <a:cubicBezTo>
                      <a:pt x="413" y="379"/>
                      <a:pt x="454" y="279"/>
                      <a:pt x="421" y="197"/>
                    </a:cubicBezTo>
                    <a:cubicBezTo>
                      <a:pt x="414" y="181"/>
                      <a:pt x="415" y="169"/>
                      <a:pt x="425" y="155"/>
                    </a:cubicBezTo>
                    <a:cubicBezTo>
                      <a:pt x="432" y="146"/>
                      <a:pt x="437" y="136"/>
                      <a:pt x="443" y="127"/>
                    </a:cubicBezTo>
                    <a:cubicBezTo>
                      <a:pt x="491" y="165"/>
                      <a:pt x="517" y="302"/>
                      <a:pt x="444" y="398"/>
                    </a:cubicBezTo>
                    <a:cubicBezTo>
                      <a:pt x="366" y="501"/>
                      <a:pt x="209" y="519"/>
                      <a:pt x="113" y="438"/>
                    </a:cubicBezTo>
                    <a:cubicBezTo>
                      <a:pt x="0" y="343"/>
                      <a:pt x="9" y="187"/>
                      <a:pt x="88" y="101"/>
                    </a:cubicBezTo>
                    <a:cubicBezTo>
                      <a:pt x="181" y="0"/>
                      <a:pt x="336" y="17"/>
                      <a:pt x="391" y="73"/>
                    </a:cubicBezTo>
                    <a:close/>
                  </a:path>
                </a:pathLst>
              </a:custGeom>
              <a:grp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17" name="Freeform 6"/>
              <p:cNvSpPr/>
              <p:nvPr/>
            </p:nvSpPr>
            <p:spPr bwMode="auto">
              <a:xfrm>
                <a:off x="5618163" y="3103563"/>
                <a:ext cx="793750" cy="793750"/>
              </a:xfrm>
              <a:custGeom>
                <a:avLst/>
                <a:gdLst>
                  <a:gd name="T0" fmla="*/ 132 w 264"/>
                  <a:gd name="T1" fmla="*/ 265 h 265"/>
                  <a:gd name="T2" fmla="*/ 3 w 264"/>
                  <a:gd name="T3" fmla="*/ 128 h 265"/>
                  <a:gd name="T4" fmla="*/ 141 w 264"/>
                  <a:gd name="T5" fmla="*/ 5 h 265"/>
                  <a:gd name="T6" fmla="*/ 161 w 264"/>
                  <a:gd name="T7" fmla="*/ 8 h 265"/>
                  <a:gd name="T8" fmla="*/ 168 w 264"/>
                  <a:gd name="T9" fmla="*/ 27 h 265"/>
                  <a:gd name="T10" fmla="*/ 156 w 264"/>
                  <a:gd name="T11" fmla="*/ 50 h 265"/>
                  <a:gd name="T12" fmla="*/ 135 w 264"/>
                  <a:gd name="T13" fmla="*/ 63 h 265"/>
                  <a:gd name="T14" fmla="*/ 60 w 264"/>
                  <a:gd name="T15" fmla="*/ 131 h 265"/>
                  <a:gd name="T16" fmla="*/ 124 w 264"/>
                  <a:gd name="T17" fmla="*/ 207 h 265"/>
                  <a:gd name="T18" fmla="*/ 205 w 264"/>
                  <a:gd name="T19" fmla="*/ 136 h 265"/>
                  <a:gd name="T20" fmla="*/ 224 w 264"/>
                  <a:gd name="T21" fmla="*/ 110 h 265"/>
                  <a:gd name="T22" fmla="*/ 226 w 264"/>
                  <a:gd name="T23" fmla="*/ 109 h 265"/>
                  <a:gd name="T24" fmla="*/ 254 w 264"/>
                  <a:gd name="T25" fmla="*/ 97 h 265"/>
                  <a:gd name="T26" fmla="*/ 263 w 264"/>
                  <a:gd name="T27" fmla="*/ 135 h 265"/>
                  <a:gd name="T28" fmla="*/ 132 w 264"/>
                  <a:gd name="T2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265">
                    <a:moveTo>
                      <a:pt x="132" y="265"/>
                    </a:moveTo>
                    <a:cubicBezTo>
                      <a:pt x="57" y="265"/>
                      <a:pt x="0" y="205"/>
                      <a:pt x="3" y="128"/>
                    </a:cubicBezTo>
                    <a:cubicBezTo>
                      <a:pt x="5" y="58"/>
                      <a:pt x="70" y="0"/>
                      <a:pt x="141" y="5"/>
                    </a:cubicBezTo>
                    <a:cubicBezTo>
                      <a:pt x="148" y="6"/>
                      <a:pt x="155" y="7"/>
                      <a:pt x="161" y="8"/>
                    </a:cubicBezTo>
                    <a:cubicBezTo>
                      <a:pt x="173" y="11"/>
                      <a:pt x="175" y="17"/>
                      <a:pt x="168" y="27"/>
                    </a:cubicBezTo>
                    <a:cubicBezTo>
                      <a:pt x="164" y="34"/>
                      <a:pt x="159" y="42"/>
                      <a:pt x="156" y="50"/>
                    </a:cubicBezTo>
                    <a:cubicBezTo>
                      <a:pt x="152" y="60"/>
                      <a:pt x="147" y="63"/>
                      <a:pt x="135" y="63"/>
                    </a:cubicBezTo>
                    <a:cubicBezTo>
                      <a:pt x="94" y="63"/>
                      <a:pt x="63" y="92"/>
                      <a:pt x="60" y="131"/>
                    </a:cubicBezTo>
                    <a:cubicBezTo>
                      <a:pt x="57" y="167"/>
                      <a:pt x="85" y="200"/>
                      <a:pt x="124" y="207"/>
                    </a:cubicBezTo>
                    <a:cubicBezTo>
                      <a:pt x="164" y="214"/>
                      <a:pt x="204" y="180"/>
                      <a:pt x="205" y="136"/>
                    </a:cubicBezTo>
                    <a:cubicBezTo>
                      <a:pt x="205" y="120"/>
                      <a:pt x="209" y="113"/>
                      <a:pt x="224" y="110"/>
                    </a:cubicBezTo>
                    <a:cubicBezTo>
                      <a:pt x="225" y="110"/>
                      <a:pt x="225" y="109"/>
                      <a:pt x="226" y="109"/>
                    </a:cubicBezTo>
                    <a:cubicBezTo>
                      <a:pt x="235" y="105"/>
                      <a:pt x="244" y="101"/>
                      <a:pt x="254" y="97"/>
                    </a:cubicBezTo>
                    <a:cubicBezTo>
                      <a:pt x="257" y="109"/>
                      <a:pt x="263" y="122"/>
                      <a:pt x="263" y="135"/>
                    </a:cubicBezTo>
                    <a:cubicBezTo>
                      <a:pt x="264" y="207"/>
                      <a:pt x="205" y="265"/>
                      <a:pt x="132" y="265"/>
                    </a:cubicBezTo>
                    <a:close/>
                  </a:path>
                </a:pathLst>
              </a:custGeom>
              <a:grp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18" name="Freeform 7"/>
              <p:cNvSpPr/>
              <p:nvPr/>
            </p:nvSpPr>
            <p:spPr bwMode="auto">
              <a:xfrm>
                <a:off x="6018213" y="2657475"/>
                <a:ext cx="852488" cy="850900"/>
              </a:xfrm>
              <a:custGeom>
                <a:avLst/>
                <a:gdLst>
                  <a:gd name="T0" fmla="*/ 0 w 284"/>
                  <a:gd name="T1" fmla="*/ 280 h 284"/>
                  <a:gd name="T2" fmla="*/ 10 w 284"/>
                  <a:gd name="T3" fmla="*/ 266 h 284"/>
                  <a:gd name="T4" fmla="*/ 31 w 284"/>
                  <a:gd name="T5" fmla="*/ 214 h 284"/>
                  <a:gd name="T6" fmla="*/ 68 w 284"/>
                  <a:gd name="T7" fmla="*/ 156 h 284"/>
                  <a:gd name="T8" fmla="*/ 165 w 284"/>
                  <a:gd name="T9" fmla="*/ 97 h 284"/>
                  <a:gd name="T10" fmla="*/ 186 w 284"/>
                  <a:gd name="T11" fmla="*/ 62 h 284"/>
                  <a:gd name="T12" fmla="*/ 186 w 284"/>
                  <a:gd name="T13" fmla="*/ 41 h 284"/>
                  <a:gd name="T14" fmla="*/ 216 w 284"/>
                  <a:gd name="T15" fmla="*/ 2 h 284"/>
                  <a:gd name="T16" fmla="*/ 249 w 284"/>
                  <a:gd name="T17" fmla="*/ 34 h 284"/>
                  <a:gd name="T18" fmla="*/ 282 w 284"/>
                  <a:gd name="T19" fmla="*/ 68 h 284"/>
                  <a:gd name="T20" fmla="*/ 243 w 284"/>
                  <a:gd name="T21" fmla="*/ 97 h 284"/>
                  <a:gd name="T22" fmla="*/ 175 w 284"/>
                  <a:gd name="T23" fmla="*/ 142 h 284"/>
                  <a:gd name="T24" fmla="*/ 102 w 284"/>
                  <a:gd name="T25" fmla="*/ 240 h 284"/>
                  <a:gd name="T26" fmla="*/ 69 w 284"/>
                  <a:gd name="T27" fmla="*/ 253 h 284"/>
                  <a:gd name="T28" fmla="*/ 19 w 284"/>
                  <a:gd name="T29" fmla="*/ 273 h 284"/>
                  <a:gd name="T30" fmla="*/ 4 w 284"/>
                  <a:gd name="T31" fmla="*/ 284 h 284"/>
                  <a:gd name="T32" fmla="*/ 0 w 284"/>
                  <a:gd name="T33" fmla="*/ 2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280"/>
                    </a:moveTo>
                    <a:cubicBezTo>
                      <a:pt x="4" y="275"/>
                      <a:pt x="6" y="270"/>
                      <a:pt x="10" y="266"/>
                    </a:cubicBezTo>
                    <a:cubicBezTo>
                      <a:pt x="23" y="251"/>
                      <a:pt x="31" y="236"/>
                      <a:pt x="31" y="214"/>
                    </a:cubicBezTo>
                    <a:cubicBezTo>
                      <a:pt x="31" y="189"/>
                      <a:pt x="48" y="169"/>
                      <a:pt x="68" y="156"/>
                    </a:cubicBezTo>
                    <a:cubicBezTo>
                      <a:pt x="100" y="134"/>
                      <a:pt x="132" y="115"/>
                      <a:pt x="165" y="97"/>
                    </a:cubicBezTo>
                    <a:cubicBezTo>
                      <a:pt x="180" y="89"/>
                      <a:pt x="188" y="79"/>
                      <a:pt x="186" y="62"/>
                    </a:cubicBezTo>
                    <a:cubicBezTo>
                      <a:pt x="185" y="55"/>
                      <a:pt x="185" y="48"/>
                      <a:pt x="186" y="41"/>
                    </a:cubicBezTo>
                    <a:cubicBezTo>
                      <a:pt x="187" y="17"/>
                      <a:pt x="198" y="4"/>
                      <a:pt x="216" y="2"/>
                    </a:cubicBezTo>
                    <a:cubicBezTo>
                      <a:pt x="234" y="0"/>
                      <a:pt x="243" y="9"/>
                      <a:pt x="249" y="34"/>
                    </a:cubicBezTo>
                    <a:cubicBezTo>
                      <a:pt x="274" y="40"/>
                      <a:pt x="284" y="50"/>
                      <a:pt x="282" y="68"/>
                    </a:cubicBezTo>
                    <a:cubicBezTo>
                      <a:pt x="280" y="86"/>
                      <a:pt x="266" y="100"/>
                      <a:pt x="243" y="97"/>
                    </a:cubicBezTo>
                    <a:cubicBezTo>
                      <a:pt x="205" y="92"/>
                      <a:pt x="189" y="111"/>
                      <a:pt x="175" y="142"/>
                    </a:cubicBezTo>
                    <a:cubicBezTo>
                      <a:pt x="159" y="181"/>
                      <a:pt x="137" y="215"/>
                      <a:pt x="102" y="240"/>
                    </a:cubicBezTo>
                    <a:cubicBezTo>
                      <a:pt x="92" y="246"/>
                      <a:pt x="80" y="253"/>
                      <a:pt x="69" y="253"/>
                    </a:cubicBezTo>
                    <a:cubicBezTo>
                      <a:pt x="49" y="252"/>
                      <a:pt x="33" y="259"/>
                      <a:pt x="19" y="273"/>
                    </a:cubicBezTo>
                    <a:cubicBezTo>
                      <a:pt x="15" y="277"/>
                      <a:pt x="9" y="280"/>
                      <a:pt x="4" y="284"/>
                    </a:cubicBezTo>
                    <a:cubicBezTo>
                      <a:pt x="3" y="283"/>
                      <a:pt x="1" y="281"/>
                      <a:pt x="0" y="280"/>
                    </a:cubicBezTo>
                    <a:close/>
                  </a:path>
                </a:pathLst>
              </a:custGeom>
              <a:grp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19" name="Freeform 8"/>
              <p:cNvSpPr/>
              <p:nvPr/>
            </p:nvSpPr>
            <p:spPr bwMode="auto">
              <a:xfrm>
                <a:off x="5907088" y="3403600"/>
                <a:ext cx="222250" cy="219075"/>
              </a:xfrm>
              <a:custGeom>
                <a:avLst/>
                <a:gdLst>
                  <a:gd name="T0" fmla="*/ 39 w 74"/>
                  <a:gd name="T1" fmla="*/ 3 h 73"/>
                  <a:gd name="T2" fmla="*/ 30 w 74"/>
                  <a:gd name="T3" fmla="*/ 43 h 73"/>
                  <a:gd name="T4" fmla="*/ 69 w 74"/>
                  <a:gd name="T5" fmla="*/ 35 h 73"/>
                  <a:gd name="T6" fmla="*/ 58 w 74"/>
                  <a:gd name="T7" fmla="*/ 62 h 73"/>
                  <a:gd name="T8" fmla="*/ 15 w 74"/>
                  <a:gd name="T9" fmla="*/ 63 h 73"/>
                  <a:gd name="T10" fmla="*/ 6 w 74"/>
                  <a:gd name="T11" fmla="*/ 21 h 73"/>
                  <a:gd name="T12" fmla="*/ 39 w 74"/>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39" y="3"/>
                    </a:moveTo>
                    <a:cubicBezTo>
                      <a:pt x="40" y="19"/>
                      <a:pt x="14" y="29"/>
                      <a:pt x="30" y="43"/>
                    </a:cubicBezTo>
                    <a:cubicBezTo>
                      <a:pt x="37" y="48"/>
                      <a:pt x="54" y="38"/>
                      <a:pt x="69" y="35"/>
                    </a:cubicBezTo>
                    <a:cubicBezTo>
                      <a:pt x="74" y="46"/>
                      <a:pt x="68" y="56"/>
                      <a:pt x="58" y="62"/>
                    </a:cubicBezTo>
                    <a:cubicBezTo>
                      <a:pt x="44" y="72"/>
                      <a:pt x="29" y="73"/>
                      <a:pt x="15" y="63"/>
                    </a:cubicBezTo>
                    <a:cubicBezTo>
                      <a:pt x="1" y="52"/>
                      <a:pt x="0" y="36"/>
                      <a:pt x="6" y="21"/>
                    </a:cubicBezTo>
                    <a:cubicBezTo>
                      <a:pt x="11" y="7"/>
                      <a:pt x="22" y="0"/>
                      <a:pt x="39" y="3"/>
                    </a:cubicBezTo>
                    <a:close/>
                  </a:path>
                </a:pathLst>
              </a:custGeom>
              <a:grp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grpSp>
      </p:grpSp>
      <p:sp>
        <p:nvSpPr>
          <p:cNvPr id="21" name="矩形 20"/>
          <p:cNvSpPr/>
          <p:nvPr/>
        </p:nvSpPr>
        <p:spPr>
          <a:xfrm>
            <a:off x="6029325" y="3007360"/>
            <a:ext cx="2928620" cy="645160"/>
          </a:xfrm>
          <a:prstGeom prst="rect">
            <a:avLst/>
          </a:prstGeom>
        </p:spPr>
        <p:txBody>
          <a:bodyPr wrap="square">
            <a:spAutoFit/>
          </a:bodyPr>
          <a:lstStyle/>
          <a:p>
            <a:pPr defTabSz="912495">
              <a:spcBef>
                <a:spcPct val="20000"/>
              </a:spcBef>
              <a:defRPr/>
            </a:pPr>
            <a:r>
              <a:rPr lang="en-US" altLang="zh-CN" sz="12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 Previous </a:t>
            </a:r>
            <a:r>
              <a:rPr lang="zh-CN" altLang="en-US" sz="12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attempts have focused on a particular application or domain of applications</a:t>
            </a:r>
            <a:r>
              <a:rPr lang="en-US" altLang="zh-CN" sz="12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[1]</a:t>
            </a:r>
            <a:endParaRPr lang="en-US" altLang="zh-CN" sz="12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p:txBody>
      </p:sp>
      <p:sp>
        <p:nvSpPr>
          <p:cNvPr id="23" name="矩形 22"/>
          <p:cNvSpPr/>
          <p:nvPr/>
        </p:nvSpPr>
        <p:spPr>
          <a:xfrm>
            <a:off x="587375" y="3090545"/>
            <a:ext cx="2531110" cy="737235"/>
          </a:xfrm>
          <a:prstGeom prst="rect">
            <a:avLst/>
          </a:prstGeom>
        </p:spPr>
        <p:txBody>
          <a:bodyPr wrap="square">
            <a:spAutoFit/>
          </a:bodyPr>
          <a:lstStyle/>
          <a:p>
            <a:pPr defTabSz="912495">
              <a:spcBef>
                <a:spcPct val="20000"/>
              </a:spcBef>
              <a:defRPr/>
            </a:pPr>
            <a:r>
              <a:rPr lang="en-US" altLang="zh-CN"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L</a:t>
            </a:r>
            <a:r>
              <a:rPr lang="zh-CN" altLang="en-US"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ower latency and higher energy efficiency </a:t>
            </a:r>
            <a:r>
              <a:rPr lang="en-US" altLang="zh-CN"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provided by FPGA acceleration</a:t>
            </a:r>
            <a:endParaRPr lang="en-US" altLang="zh-CN"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p:txBody>
      </p:sp>
      <p:sp>
        <p:nvSpPr>
          <p:cNvPr id="25" name="矩形 24"/>
          <p:cNvSpPr/>
          <p:nvPr/>
        </p:nvSpPr>
        <p:spPr>
          <a:xfrm>
            <a:off x="2742578" y="850578"/>
            <a:ext cx="3522713" cy="521970"/>
          </a:xfrm>
          <a:prstGeom prst="rect">
            <a:avLst/>
          </a:prstGeom>
        </p:spPr>
        <p:txBody>
          <a:bodyPr wrap="square">
            <a:spAutoFit/>
          </a:bodyPr>
          <a:lstStyle/>
          <a:p>
            <a:pPr defTabSz="912495">
              <a:spcBef>
                <a:spcPct val="20000"/>
              </a:spcBef>
              <a:defRPr/>
            </a:pPr>
            <a:r>
              <a:rPr lang="en-US" altLang="zh-CN"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E</a:t>
            </a:r>
            <a:r>
              <a:rPr lang="zh-CN" altLang="en-US"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merging computing applications </a:t>
            </a:r>
            <a:r>
              <a:rPr lang="en-US" altLang="zh-CN"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are becoming more and more complicated</a:t>
            </a:r>
            <a:endParaRPr lang="en-US" altLang="zh-CN"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p:txBody>
      </p:sp>
      <p:pic>
        <p:nvPicPr>
          <p:cNvPr id="26" name="图片 25" descr="WX20220308-004223@2x"/>
          <p:cNvPicPr>
            <a:picLocks noChangeAspect="1"/>
          </p:cNvPicPr>
          <p:nvPr/>
        </p:nvPicPr>
        <p:blipFill>
          <a:blip r:embed="rId1"/>
          <a:stretch>
            <a:fillRect/>
          </a:stretch>
        </p:blipFill>
        <p:spPr>
          <a:xfrm>
            <a:off x="779780" y="1626870"/>
            <a:ext cx="2145665" cy="1005840"/>
          </a:xfrm>
          <a:prstGeom prst="rect">
            <a:avLst/>
          </a:prstGeom>
        </p:spPr>
      </p:pic>
      <p:pic>
        <p:nvPicPr>
          <p:cNvPr id="27" name="图片 26" descr="WX20220308-004315@2x"/>
          <p:cNvPicPr>
            <a:picLocks noChangeAspect="1"/>
          </p:cNvPicPr>
          <p:nvPr/>
        </p:nvPicPr>
        <p:blipFill>
          <a:blip r:embed="rId2"/>
          <a:stretch>
            <a:fillRect/>
          </a:stretch>
        </p:blipFill>
        <p:spPr>
          <a:xfrm>
            <a:off x="5945505" y="1676400"/>
            <a:ext cx="2361565" cy="1109345"/>
          </a:xfrm>
          <a:prstGeom prst="rect">
            <a:avLst/>
          </a:prstGeom>
        </p:spPr>
      </p:pic>
      <p:pic>
        <p:nvPicPr>
          <p:cNvPr id="28" name="图片 27" descr="WX20220308-004333@2x"/>
          <p:cNvPicPr>
            <a:picLocks noChangeAspect="1"/>
          </p:cNvPicPr>
          <p:nvPr/>
        </p:nvPicPr>
        <p:blipFill>
          <a:blip r:embed="rId3"/>
          <a:stretch>
            <a:fillRect/>
          </a:stretch>
        </p:blipFill>
        <p:spPr>
          <a:xfrm>
            <a:off x="3244850" y="3896995"/>
            <a:ext cx="1653540" cy="1057910"/>
          </a:xfrm>
          <a:prstGeom prst="rect">
            <a:avLst/>
          </a:prstGeom>
        </p:spPr>
      </p:pic>
      <p:sp>
        <p:nvSpPr>
          <p:cNvPr id="29" name="矩形 28"/>
          <p:cNvSpPr/>
          <p:nvPr/>
        </p:nvSpPr>
        <p:spPr>
          <a:xfrm>
            <a:off x="5722620" y="4166235"/>
            <a:ext cx="3517900" cy="977265"/>
          </a:xfrm>
          <a:prstGeom prst="rect">
            <a:avLst/>
          </a:prstGeom>
        </p:spPr>
        <p:txBody>
          <a:bodyPr wrap="square">
            <a:spAutoFit/>
          </a:bodyPr>
          <a:p>
            <a:pPr defTabSz="912495">
              <a:spcBef>
                <a:spcPct val="20000"/>
              </a:spcBef>
              <a:defRPr/>
            </a:pPr>
            <a:r>
              <a:rPr lang="en-US" altLang="zh-CN" sz="8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 The 3 figures are from the slides*</a:t>
            </a:r>
            <a:endParaRPr lang="en-US" altLang="zh-CN" sz="8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a:p>
            <a:pPr defTabSz="912495">
              <a:spcBef>
                <a:spcPct val="20000"/>
              </a:spcBef>
              <a:defRPr/>
            </a:pPr>
            <a:r>
              <a:rPr lang="en-US" altLang="zh-CN" sz="8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[1]A. Dhar, M. Yu, W. Zuo, X. Wang, N. S. Kim and D. Chen, "Leveraging Dynamic Partial Reconfiguration with Scalable ILP Based Task Scheduling," 2020 33rd International Conference on VLSI Design and 2020 19th International Conference on Embedded Systems (VLSID), 2020, pp. 201-206, doi: 10.1109/VLSID49098.2020.00052.</a:t>
            </a:r>
            <a:endParaRPr lang="en-US" altLang="zh-CN" sz="8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2779395" y="158115"/>
            <a:ext cx="3447415" cy="460375"/>
          </a:xfrm>
          <a:prstGeom prst="rect">
            <a:avLst/>
          </a:prstGeom>
          <a:noFill/>
        </p:spPr>
        <p:txBody>
          <a:bodyPr wrap="square" rtlCol="0">
            <a:spAutoFit/>
          </a:bodyPr>
          <a:lstStyle/>
          <a:p>
            <a:r>
              <a:rPr lang="en-US" altLang="zh-CN" sz="2400" dirty="0">
                <a:solidFill>
                  <a:schemeClr val="tx2"/>
                </a:solidFill>
                <a:latin typeface="微软雅黑" panose="020B0503020204020204" pitchFamily="34" charset="-122"/>
                <a:ea typeface="微软雅黑" panose="020B0503020204020204" pitchFamily="34" charset="-122"/>
              </a:rPr>
              <a:t>Preliminery Thought</a:t>
            </a:r>
            <a:endParaRPr lang="en-US" altLang="zh-CN" sz="2400" dirty="0">
              <a:solidFill>
                <a:schemeClr val="tx2"/>
              </a:solidFill>
              <a:latin typeface="微软雅黑" panose="020B0503020204020204" pitchFamily="34" charset="-122"/>
              <a:ea typeface="微软雅黑" panose="020B0503020204020204" pitchFamily="34" charset="-122"/>
            </a:endParaRPr>
          </a:p>
        </p:txBody>
      </p:sp>
      <p:sp>
        <p:nvSpPr>
          <p:cNvPr id="3" name="任意多边形 2"/>
          <p:cNvSpPr/>
          <p:nvPr/>
        </p:nvSpPr>
        <p:spPr>
          <a:xfrm>
            <a:off x="3522575" y="1193647"/>
            <a:ext cx="1570027" cy="3949853"/>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chemeClr val="accent5"/>
          </a:solidFill>
          <a:ln>
            <a:noFill/>
          </a:ln>
          <a:effectLst>
            <a:outerShdw blurRad="2032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5" name="矩形 4"/>
          <p:cNvSpPr/>
          <p:nvPr/>
        </p:nvSpPr>
        <p:spPr>
          <a:xfrm>
            <a:off x="5835922" y="3813543"/>
            <a:ext cx="1824355" cy="275590"/>
          </a:xfrm>
          <a:prstGeom prst="rect">
            <a:avLst/>
          </a:prstGeom>
        </p:spPr>
        <p:txBody>
          <a:bodyPr wrap="none">
            <a:spAutoFit/>
          </a:bodyPr>
          <a:lstStyle/>
          <a:p>
            <a:r>
              <a:rPr lang="en-US" altLang="zh-CN" sz="1200" dirty="0">
                <a:solidFill>
                  <a:schemeClr val="accent4"/>
                </a:solidFill>
                <a:latin typeface="微软雅黑" panose="020B0503020204020204" pitchFamily="34" charset="-122"/>
                <a:ea typeface="微软雅黑" panose="020B0503020204020204" pitchFamily="34" charset="-122"/>
              </a:rPr>
              <a:t>Partial Reconfiguration</a:t>
            </a:r>
            <a:endParaRPr lang="en-US" altLang="zh-CN" sz="1200" dirty="0">
              <a:solidFill>
                <a:schemeClr val="accent4"/>
              </a:solidFill>
              <a:latin typeface="微软雅黑" panose="020B0503020204020204" pitchFamily="34" charset="-122"/>
              <a:ea typeface="微软雅黑" panose="020B0503020204020204" pitchFamily="34" charset="-122"/>
            </a:endParaRPr>
          </a:p>
        </p:txBody>
      </p:sp>
      <p:sp>
        <p:nvSpPr>
          <p:cNvPr id="7" name="矩形 6"/>
          <p:cNvSpPr/>
          <p:nvPr/>
        </p:nvSpPr>
        <p:spPr>
          <a:xfrm>
            <a:off x="876870" y="1515464"/>
            <a:ext cx="2338705" cy="275590"/>
          </a:xfrm>
          <a:prstGeom prst="rect">
            <a:avLst/>
          </a:prstGeom>
        </p:spPr>
        <p:txBody>
          <a:bodyPr wrap="none">
            <a:spAutoFit/>
          </a:bodyPr>
          <a:lstStyle/>
          <a:p>
            <a:r>
              <a:rPr lang="en-US" altLang="zh-CN" sz="1200" dirty="0">
                <a:solidFill>
                  <a:schemeClr val="accent1"/>
                </a:solidFill>
                <a:latin typeface="微软雅黑" panose="020B0503020204020204" pitchFamily="34" charset="-122"/>
                <a:ea typeface="微软雅黑" panose="020B0503020204020204" pitchFamily="34" charset="-122"/>
              </a:rPr>
              <a:t>Universal Computing Scheme</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9" name="矩形 8"/>
          <p:cNvSpPr/>
          <p:nvPr/>
        </p:nvSpPr>
        <p:spPr>
          <a:xfrm>
            <a:off x="5835821" y="2145057"/>
            <a:ext cx="2655570" cy="275590"/>
          </a:xfrm>
          <a:prstGeom prst="rect">
            <a:avLst/>
          </a:prstGeom>
        </p:spPr>
        <p:txBody>
          <a:bodyPr wrap="none">
            <a:spAutoFit/>
          </a:bodyPr>
          <a:lstStyle/>
          <a:p>
            <a:r>
              <a:rPr lang="en-US" altLang="zh-CN" sz="1200" dirty="0">
                <a:solidFill>
                  <a:schemeClr val="accent2"/>
                </a:solidFill>
                <a:latin typeface="微软雅黑" panose="020B0503020204020204" pitchFamily="34" charset="-122"/>
                <a:ea typeface="微软雅黑" panose="020B0503020204020204" pitchFamily="34" charset="-122"/>
              </a:rPr>
              <a:t>Runtime Dynamic Reconfiguration</a:t>
            </a:r>
            <a:endParaRPr lang="en-US" altLang="zh-CN" sz="1200" dirty="0">
              <a:solidFill>
                <a:schemeClr val="accent2"/>
              </a:solidFill>
              <a:latin typeface="微软雅黑" panose="020B0503020204020204" pitchFamily="34" charset="-122"/>
              <a:ea typeface="微软雅黑" panose="020B0503020204020204" pitchFamily="34" charset="-122"/>
            </a:endParaRPr>
          </a:p>
        </p:txBody>
      </p:sp>
      <p:sp>
        <p:nvSpPr>
          <p:cNvPr id="11" name="矩形 10"/>
          <p:cNvSpPr/>
          <p:nvPr/>
        </p:nvSpPr>
        <p:spPr>
          <a:xfrm>
            <a:off x="1249041" y="3235782"/>
            <a:ext cx="1643380" cy="275590"/>
          </a:xfrm>
          <a:prstGeom prst="rect">
            <a:avLst/>
          </a:prstGeom>
        </p:spPr>
        <p:txBody>
          <a:bodyPr wrap="none">
            <a:spAutoFit/>
          </a:bodyPr>
          <a:lstStyle/>
          <a:p>
            <a:r>
              <a:rPr lang="en-US" altLang="zh-CN" sz="1200" dirty="0">
                <a:solidFill>
                  <a:schemeClr val="accent3"/>
                </a:solidFill>
                <a:latin typeface="微软雅黑" panose="020B0503020204020204" pitchFamily="34" charset="-122"/>
                <a:ea typeface="微软雅黑" panose="020B0503020204020204" pitchFamily="34" charset="-122"/>
              </a:rPr>
              <a:t>Scheduling Strategy</a:t>
            </a:r>
            <a:endParaRPr lang="en-US" altLang="zh-CN" sz="1200" dirty="0">
              <a:solidFill>
                <a:schemeClr val="accent3"/>
              </a:solidFill>
              <a:latin typeface="微软雅黑" panose="020B0503020204020204" pitchFamily="34" charset="-122"/>
              <a:ea typeface="微软雅黑" panose="020B0503020204020204" pitchFamily="34" charset="-122"/>
            </a:endParaRPr>
          </a:p>
        </p:txBody>
      </p:sp>
      <p:grpSp>
        <p:nvGrpSpPr>
          <p:cNvPr id="24" name="组合 23"/>
          <p:cNvGrpSpPr>
            <a:grpSpLocks noChangeAspect="1"/>
          </p:cNvGrpSpPr>
          <p:nvPr/>
        </p:nvGrpSpPr>
        <p:grpSpPr>
          <a:xfrm rot="0">
            <a:off x="4986655" y="2379345"/>
            <a:ext cx="240030" cy="204470"/>
            <a:chOff x="7909299" y="3772690"/>
            <a:chExt cx="667095" cy="567616"/>
          </a:xfrm>
          <a:solidFill>
            <a:schemeClr val="bg1"/>
          </a:solidFill>
        </p:grpSpPr>
        <p:sp>
          <p:nvSpPr>
            <p:cNvPr id="25"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26"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grpSp>
      <p:sp>
        <p:nvSpPr>
          <p:cNvPr id="2" name="椭圆 1"/>
          <p:cNvSpPr/>
          <p:nvPr/>
        </p:nvSpPr>
        <p:spPr>
          <a:xfrm>
            <a:off x="3281965" y="1515635"/>
            <a:ext cx="799609" cy="784348"/>
          </a:xfrm>
          <a:prstGeom prst="ellipse">
            <a:avLst/>
          </a:prstGeom>
          <a:solidFill>
            <a:schemeClr val="accent1"/>
          </a:solidFill>
          <a:ln>
            <a:noFill/>
          </a:ln>
        </p:spPr>
        <p:txBody>
          <a:bodyPr vert="horz" wrap="square" lIns="91440" tIns="45720" rIns="91440" bIns="45720" numCol="1" anchor="t" anchorCtr="0" compatLnSpc="1"/>
          <a:p>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3495079" y="1677619"/>
            <a:ext cx="373380" cy="460375"/>
          </a:xfrm>
          <a:prstGeom prst="rect">
            <a:avLst/>
          </a:prstGeom>
        </p:spPr>
        <p:txBody>
          <a:bodyPr wrap="none" anchor="ctr">
            <a:spAutoFit/>
          </a:bodyPr>
          <a:p>
            <a:pPr algn="ctr"/>
            <a:r>
              <a:rPr lang="en-US" altLang="zh-CN" sz="2400" dirty="0">
                <a:solidFill>
                  <a:schemeClr val="bg1"/>
                </a:solidFill>
                <a:latin typeface="微软雅黑" panose="020B0503020204020204" pitchFamily="34" charset="-122"/>
                <a:ea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5" name="椭圆 34"/>
          <p:cNvSpPr/>
          <p:nvPr/>
        </p:nvSpPr>
        <p:spPr>
          <a:xfrm>
            <a:off x="4888490" y="1966485"/>
            <a:ext cx="799609" cy="784348"/>
          </a:xfrm>
          <a:prstGeom prst="ellipse">
            <a:avLst/>
          </a:prstGeom>
          <a:solidFill>
            <a:schemeClr val="accent2"/>
          </a:solidFill>
          <a:ln>
            <a:noFill/>
          </a:ln>
        </p:spPr>
        <p:txBody>
          <a:bodyPr vert="horz" wrap="square" lIns="91440" tIns="45720" rIns="91440" bIns="45720" numCol="1" anchor="t" anchorCtr="0" compatLnSpc="1"/>
          <a:p>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5104065" y="2128469"/>
            <a:ext cx="373380" cy="460375"/>
          </a:xfrm>
          <a:prstGeom prst="rect">
            <a:avLst/>
          </a:prstGeom>
        </p:spPr>
        <p:txBody>
          <a:bodyPr wrap="none" anchor="ctr">
            <a:spAutoFit/>
          </a:bodyPr>
          <a:p>
            <a:pPr algn="ctr"/>
            <a:r>
              <a:rPr lang="en-US" altLang="zh-CN" sz="2400" dirty="0">
                <a:solidFill>
                  <a:schemeClr val="bg1"/>
                </a:solidFill>
                <a:latin typeface="微软雅黑" panose="020B0503020204020204" pitchFamily="34" charset="-122"/>
                <a:ea typeface="微软雅黑" panose="020B0503020204020204" pitchFamily="34" charset="-122"/>
              </a:rPr>
              <a:t>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7" name="椭圆 36"/>
          <p:cNvSpPr/>
          <p:nvPr/>
        </p:nvSpPr>
        <p:spPr>
          <a:xfrm>
            <a:off x="2935255" y="2982485"/>
            <a:ext cx="799609" cy="784348"/>
          </a:xfrm>
          <a:prstGeom prst="ellipse">
            <a:avLst/>
          </a:prstGeom>
          <a:solidFill>
            <a:schemeClr val="accent1"/>
          </a:solidFill>
          <a:ln>
            <a:noFill/>
          </a:ln>
        </p:spPr>
        <p:txBody>
          <a:bodyPr vert="horz" wrap="square" lIns="91440" tIns="45720" rIns="91440" bIns="45720" numCol="1" anchor="t" anchorCtr="0" compatLnSpc="1"/>
          <a:p>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3156624" y="3144469"/>
            <a:ext cx="373380" cy="460375"/>
          </a:xfrm>
          <a:prstGeom prst="rect">
            <a:avLst/>
          </a:prstGeom>
        </p:spPr>
        <p:txBody>
          <a:bodyPr wrap="none" anchor="ctr">
            <a:spAutoFit/>
          </a:bodyPr>
          <a:p>
            <a:pPr algn="ctr"/>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39" name="组合 38"/>
          <p:cNvGrpSpPr>
            <a:grpSpLocks noChangeAspect="1"/>
          </p:cNvGrpSpPr>
          <p:nvPr/>
        </p:nvGrpSpPr>
        <p:grpSpPr>
          <a:xfrm rot="0">
            <a:off x="4946015" y="3973195"/>
            <a:ext cx="240030" cy="204470"/>
            <a:chOff x="7909299" y="3772690"/>
            <a:chExt cx="667095" cy="567616"/>
          </a:xfrm>
          <a:solidFill>
            <a:schemeClr val="bg1"/>
          </a:solidFill>
        </p:grpSpPr>
        <p:sp>
          <p:nvSpPr>
            <p:cNvPr id="40"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99" tIns="35100" rIns="70199" bIns="35100" numCol="1" anchor="t" anchorCtr="0" compatLnSpc="1"/>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41"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99" tIns="35100" rIns="70199" bIns="35100" numCol="1" anchor="t" anchorCtr="0" compatLnSpc="1"/>
            <a:p>
              <a:endParaRPr lang="zh-CN" altLang="en-US" sz="1035">
                <a:solidFill>
                  <a:schemeClr val="tx2"/>
                </a:solidFill>
                <a:latin typeface="微软雅黑" panose="020B0503020204020204" pitchFamily="34" charset="-122"/>
                <a:ea typeface="微软雅黑" panose="020B0503020204020204" pitchFamily="34" charset="-122"/>
              </a:endParaRPr>
            </a:p>
          </p:txBody>
        </p:sp>
      </p:grpSp>
      <p:sp>
        <p:nvSpPr>
          <p:cNvPr id="42" name="椭圆 41"/>
          <p:cNvSpPr/>
          <p:nvPr/>
        </p:nvSpPr>
        <p:spPr>
          <a:xfrm>
            <a:off x="4847850" y="3560335"/>
            <a:ext cx="799609" cy="784348"/>
          </a:xfrm>
          <a:prstGeom prst="ellipse">
            <a:avLst/>
          </a:prstGeom>
          <a:solidFill>
            <a:schemeClr val="accent2"/>
          </a:solidFill>
          <a:ln>
            <a:noFill/>
          </a:ln>
        </p:spPr>
        <p:txBody>
          <a:bodyPr vert="horz" wrap="square" lIns="91440" tIns="45720" rIns="91440" bIns="45720" numCol="1" anchor="t" anchorCtr="0" compatLnSpc="1"/>
          <a:p>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5063425" y="3722319"/>
            <a:ext cx="373380" cy="460375"/>
          </a:xfrm>
          <a:prstGeom prst="rect">
            <a:avLst/>
          </a:prstGeom>
        </p:spPr>
        <p:txBody>
          <a:bodyPr wrap="none" anchor="ctr">
            <a:spAutoFit/>
          </a:bodyPr>
          <a:p>
            <a:pPr algn="ctr"/>
            <a:r>
              <a:rPr lang="en-US" altLang="zh-CN" sz="2400" dirty="0">
                <a:solidFill>
                  <a:schemeClr val="bg1"/>
                </a:solidFill>
                <a:latin typeface="微软雅黑" panose="020B0503020204020204" pitchFamily="34" charset="-122"/>
                <a:ea typeface="微软雅黑" panose="020B0503020204020204" pitchFamily="34" charset="-122"/>
              </a:rPr>
              <a:t>4</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fill="hold"/>
                                        <p:tgtEl>
                                          <p:spTgt spid="37"/>
                                        </p:tgtEl>
                                        <p:attrNameLst>
                                          <p:attrName>ppt_x</p:attrName>
                                        </p:attrNameLst>
                                      </p:cBhvr>
                                      <p:tavLst>
                                        <p:tav tm="0">
                                          <p:val>
                                            <p:strVal val="#ppt_x"/>
                                          </p:val>
                                        </p:tav>
                                        <p:tav tm="100000">
                                          <p:val>
                                            <p:strVal val="#ppt_x"/>
                                          </p:val>
                                        </p:tav>
                                      </p:tavLst>
                                    </p:anim>
                                    <p:anim calcmode="lin" valueType="num">
                                      <p:cBhvr additive="base">
                                        <p:cTn id="49" dur="500" fill="hold"/>
                                        <p:tgtEl>
                                          <p:spTgt spid="3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fill="hold"/>
                                        <p:tgtEl>
                                          <p:spTgt spid="38"/>
                                        </p:tgtEl>
                                        <p:attrNameLst>
                                          <p:attrName>ppt_x</p:attrName>
                                        </p:attrNameLst>
                                      </p:cBhvr>
                                      <p:tavLst>
                                        <p:tav tm="0">
                                          <p:val>
                                            <p:strVal val="#ppt_x"/>
                                          </p:val>
                                        </p:tav>
                                        <p:tav tm="100000">
                                          <p:val>
                                            <p:strVal val="#ppt_x"/>
                                          </p:val>
                                        </p:tav>
                                      </p:tavLst>
                                    </p:anim>
                                    <p:anim calcmode="lin" valueType="num">
                                      <p:cBhvr additive="base">
                                        <p:cTn id="53" dur="500" fill="hold"/>
                                        <p:tgtEl>
                                          <p:spTgt spid="3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 calcmode="lin" valueType="num">
                                      <p:cBhvr additive="base">
                                        <p:cTn id="60" dur="500" fill="hold"/>
                                        <p:tgtEl>
                                          <p:spTgt spid="43"/>
                                        </p:tgtEl>
                                        <p:attrNameLst>
                                          <p:attrName>ppt_x</p:attrName>
                                        </p:attrNameLst>
                                      </p:cBhvr>
                                      <p:tavLst>
                                        <p:tav tm="0">
                                          <p:val>
                                            <p:strVal val="#ppt_x"/>
                                          </p:val>
                                        </p:tav>
                                        <p:tav tm="100000">
                                          <p:val>
                                            <p:strVal val="#ppt_x"/>
                                          </p:val>
                                        </p:tav>
                                      </p:tavLst>
                                    </p:anim>
                                    <p:anim calcmode="lin" valueType="num">
                                      <p:cBhvr additive="base">
                                        <p:cTn id="6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9" grpId="0"/>
      <p:bldP spid="11" grpId="0"/>
      <p:bldP spid="2" grpId="0" bldLvl="0" animBg="1"/>
      <p:bldP spid="34" grpId="0"/>
      <p:bldP spid="35" grpId="0" bldLvl="0" animBg="1"/>
      <p:bldP spid="36" grpId="0"/>
      <p:bldP spid="37" grpId="0" bldLvl="0" animBg="1"/>
      <p:bldP spid="38" grpId="0"/>
      <p:bldP spid="42" grpId="0" bldLvl="0" animBg="1"/>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a:stretch>
            <a:fillRect/>
          </a:stretch>
        </p:blipFill>
        <p:spPr>
          <a:xfrm flipH="1">
            <a:off x="0" y="0"/>
            <a:ext cx="9144000" cy="5143500"/>
          </a:xfrm>
          <a:prstGeom prst="rect">
            <a:avLst/>
          </a:prstGeom>
        </p:spPr>
      </p:pic>
      <p:sp>
        <p:nvSpPr>
          <p:cNvPr id="11" name="文本框 10"/>
          <p:cNvSpPr txBox="1"/>
          <p:nvPr/>
        </p:nvSpPr>
        <p:spPr>
          <a:xfrm>
            <a:off x="1243157" y="2240325"/>
            <a:ext cx="861133" cy="784830"/>
          </a:xfrm>
          <a:prstGeom prst="rect">
            <a:avLst/>
          </a:prstGeom>
          <a:noFill/>
        </p:spPr>
        <p:txBody>
          <a:bodyPr wrap="none" rtlCol="0">
            <a:spAutoFit/>
          </a:bodyPr>
          <a:lstStyle/>
          <a:p>
            <a:r>
              <a:rPr lang="en-US" altLang="zh-CN" sz="45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02</a:t>
            </a:r>
            <a:endParaRPr lang="zh-CN" altLang="en-US" sz="45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sp>
        <p:nvSpPr>
          <p:cNvPr id="12" name="矩形 11"/>
          <p:cNvSpPr/>
          <p:nvPr/>
        </p:nvSpPr>
        <p:spPr>
          <a:xfrm>
            <a:off x="2242347" y="2356354"/>
            <a:ext cx="2559050" cy="553085"/>
          </a:xfrm>
          <a:prstGeom prst="rect">
            <a:avLst/>
          </a:prstGeom>
        </p:spPr>
        <p:txBody>
          <a:bodyPr wrap="none">
            <a:spAutoFit/>
          </a:bodyPr>
          <a:lstStyle/>
          <a:p>
            <a:pPr lvl="0" algn="ctr"/>
            <a:r>
              <a:rPr lang="en-US" altLang="zh-CN" sz="3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Methodology</a:t>
            </a:r>
            <a:endParaRPr lang="en-US" altLang="zh-CN" sz="30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2129599" y="2098075"/>
            <a:ext cx="0" cy="1069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3391535" y="153670"/>
            <a:ext cx="2846705" cy="337185"/>
          </a:xfrm>
          <a:prstGeom prst="rect">
            <a:avLst/>
          </a:prstGeom>
          <a:noFill/>
        </p:spPr>
        <p:txBody>
          <a:bodyPr wrap="square"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rPr>
              <a:t>Overview: A General Flow</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3" name="MH_Other_1"/>
          <p:cNvSpPr/>
          <p:nvPr/>
        </p:nvSpPr>
        <p:spPr>
          <a:xfrm rot="21600000">
            <a:off x="4467444" y="1432784"/>
            <a:ext cx="694149" cy="694149"/>
          </a:xfrm>
          <a:custGeom>
            <a:avLst/>
            <a:gdLst>
              <a:gd name="connsiteX0" fmla="*/ 465960 w 925532"/>
              <a:gd name="connsiteY0" fmla="*/ 182093 h 925532"/>
              <a:gd name="connsiteX1" fmla="*/ 830144 w 925532"/>
              <a:gd name="connsiteY1" fmla="*/ 182133 h 925532"/>
              <a:gd name="connsiteX2" fmla="*/ 875777 w 925532"/>
              <a:gd name="connsiteY2" fmla="*/ 253776 h 925532"/>
              <a:gd name="connsiteX3" fmla="*/ 869008 w 925532"/>
              <a:gd name="connsiteY3" fmla="*/ 684569 h 925532"/>
              <a:gd name="connsiteX4" fmla="*/ 839619 w 925532"/>
              <a:gd name="connsiteY4" fmla="*/ 727326 h 925532"/>
              <a:gd name="connsiteX5" fmla="*/ 465897 w 925532"/>
              <a:gd name="connsiteY5" fmla="*/ 727284 h 925532"/>
              <a:gd name="connsiteX6" fmla="*/ 273152 w 925532"/>
              <a:gd name="connsiteY6" fmla="*/ 647422 h 925532"/>
              <a:gd name="connsiteX7" fmla="*/ 193333 w 925532"/>
              <a:gd name="connsiteY7" fmla="*/ 454656 h 925532"/>
              <a:gd name="connsiteX8" fmla="*/ 465960 w 925532"/>
              <a:gd name="connsiteY8" fmla="*/ 182093 h 925532"/>
              <a:gd name="connsiteX9" fmla="*/ 424515 w 925532"/>
              <a:gd name="connsiteY9" fmla="*/ 1594 h 925532"/>
              <a:gd name="connsiteX10" fmla="*/ 761817 w 925532"/>
              <a:gd name="connsiteY10" fmla="*/ 109621 h 925532"/>
              <a:gd name="connsiteX11" fmla="*/ 813561 w 925532"/>
              <a:gd name="connsiteY11" fmla="*/ 163229 h 925532"/>
              <a:gd name="connsiteX12" fmla="*/ 461530 w 925532"/>
              <a:gd name="connsiteY12" fmla="*/ 163189 h 925532"/>
              <a:gd name="connsiteX13" fmla="*/ 170000 w 925532"/>
              <a:gd name="connsiteY13" fmla="*/ 454653 h 925532"/>
              <a:gd name="connsiteX14" fmla="*/ 169998 w 925532"/>
              <a:gd name="connsiteY14" fmla="*/ 454653 h 925532"/>
              <a:gd name="connsiteX15" fmla="*/ 461463 w 925532"/>
              <a:gd name="connsiteY15" fmla="*/ 746184 h 925532"/>
              <a:gd name="connsiteX16" fmla="*/ 826629 w 925532"/>
              <a:gd name="connsiteY16" fmla="*/ 746226 h 925532"/>
              <a:gd name="connsiteX17" fmla="*/ 815913 w 925532"/>
              <a:gd name="connsiteY17" fmla="*/ 761817 h 925532"/>
              <a:gd name="connsiteX18" fmla="*/ 163717 w 925532"/>
              <a:gd name="connsiteY18" fmla="*/ 815913 h 925532"/>
              <a:gd name="connsiteX19" fmla="*/ 109620 w 925532"/>
              <a:gd name="connsiteY19" fmla="*/ 163717 h 925532"/>
              <a:gd name="connsiteX20" fmla="*/ 424515 w 925532"/>
              <a:gd name="connsiteY20" fmla="*/ 1594 h 92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532" h="925532">
                <a:moveTo>
                  <a:pt x="465960" y="182093"/>
                </a:moveTo>
                <a:lnTo>
                  <a:pt x="830144" y="182133"/>
                </a:lnTo>
                <a:lnTo>
                  <a:pt x="875777" y="253776"/>
                </a:lnTo>
                <a:cubicBezTo>
                  <a:pt x="943569" y="387894"/>
                  <a:pt x="942824" y="549707"/>
                  <a:pt x="869008" y="684569"/>
                </a:cubicBezTo>
                <a:lnTo>
                  <a:pt x="839619" y="727326"/>
                </a:lnTo>
                <a:lnTo>
                  <a:pt x="465897" y="727284"/>
                </a:lnTo>
                <a:cubicBezTo>
                  <a:pt x="390622" y="727276"/>
                  <a:pt x="322477" y="696757"/>
                  <a:pt x="273152" y="647422"/>
                </a:cubicBezTo>
                <a:cubicBezTo>
                  <a:pt x="223827" y="598085"/>
                  <a:pt x="193324" y="529933"/>
                  <a:pt x="193333" y="454656"/>
                </a:cubicBezTo>
                <a:cubicBezTo>
                  <a:pt x="193349" y="304105"/>
                  <a:pt x="315409" y="182074"/>
                  <a:pt x="465960" y="182093"/>
                </a:cubicBezTo>
                <a:close/>
                <a:moveTo>
                  <a:pt x="424515" y="1594"/>
                </a:moveTo>
                <a:cubicBezTo>
                  <a:pt x="542539" y="-8195"/>
                  <a:pt x="664298" y="27040"/>
                  <a:pt x="761817" y="109621"/>
                </a:cubicBezTo>
                <a:lnTo>
                  <a:pt x="813561" y="163229"/>
                </a:lnTo>
                <a:lnTo>
                  <a:pt x="461530" y="163189"/>
                </a:lnTo>
                <a:cubicBezTo>
                  <a:pt x="300541" y="163170"/>
                  <a:pt x="170017" y="293663"/>
                  <a:pt x="170000" y="454653"/>
                </a:cubicBezTo>
                <a:lnTo>
                  <a:pt x="169998" y="454653"/>
                </a:lnTo>
                <a:cubicBezTo>
                  <a:pt x="169980" y="615642"/>
                  <a:pt x="300473" y="746166"/>
                  <a:pt x="461463" y="746184"/>
                </a:cubicBezTo>
                <a:lnTo>
                  <a:pt x="826629" y="746226"/>
                </a:lnTo>
                <a:lnTo>
                  <a:pt x="815913" y="761817"/>
                </a:lnTo>
                <a:cubicBezTo>
                  <a:pt x="650752" y="956855"/>
                  <a:pt x="358754" y="981074"/>
                  <a:pt x="163717" y="815913"/>
                </a:cubicBezTo>
                <a:cubicBezTo>
                  <a:pt x="-31321" y="650751"/>
                  <a:pt x="-55542" y="358754"/>
                  <a:pt x="109620" y="163717"/>
                </a:cubicBezTo>
                <a:cubicBezTo>
                  <a:pt x="192199" y="66197"/>
                  <a:pt x="306491" y="11383"/>
                  <a:pt x="424515" y="15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A</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5" name="MH_SubTitle_1"/>
          <p:cNvSpPr/>
          <p:nvPr/>
        </p:nvSpPr>
        <p:spPr>
          <a:xfrm rot="21600000">
            <a:off x="5077710" y="986665"/>
            <a:ext cx="1488842" cy="586139"/>
          </a:xfrm>
          <a:custGeom>
            <a:avLst/>
            <a:gdLst>
              <a:gd name="connsiteX0" fmla="*/ 1595507 w 1985123"/>
              <a:gd name="connsiteY0" fmla="*/ 2 h 781519"/>
              <a:gd name="connsiteX1" fmla="*/ 1977044 w 1985123"/>
              <a:gd name="connsiteY1" fmla="*/ 309683 h 781519"/>
              <a:gd name="connsiteX2" fmla="*/ 1985123 w 1985123"/>
              <a:gd name="connsiteY2" fmla="*/ 388052 h 781519"/>
              <a:gd name="connsiteX3" fmla="*/ 1977407 w 1985123"/>
              <a:gd name="connsiteY3" fmla="*/ 466453 h 781519"/>
              <a:gd name="connsiteX4" fmla="*/ 1597281 w 1985123"/>
              <a:gd name="connsiteY4" fmla="*/ 777875 h 781519"/>
              <a:gd name="connsiteX5" fmla="*/ 1475 w 1985123"/>
              <a:gd name="connsiteY5" fmla="*/ 781519 h 781519"/>
              <a:gd name="connsiteX6" fmla="*/ 0 w 1985123"/>
              <a:gd name="connsiteY6" fmla="*/ 756307 h 781519"/>
              <a:gd name="connsiteX7" fmla="*/ 1591310 w 1985123"/>
              <a:gd name="connsiteY7" fmla="*/ 752673 h 781519"/>
              <a:gd name="connsiteX8" fmla="*/ 1954009 w 1985123"/>
              <a:gd name="connsiteY8" fmla="*/ 388121 h 781519"/>
              <a:gd name="connsiteX9" fmla="*/ 1589653 w 1985123"/>
              <a:gd name="connsiteY9" fmla="*/ 25233 h 781519"/>
              <a:gd name="connsiteX10" fmla="*/ 436077 w 1985123"/>
              <a:gd name="connsiteY10" fmla="*/ 27871 h 781519"/>
              <a:gd name="connsiteX11" fmla="*/ 419937 w 1985123"/>
              <a:gd name="connsiteY11" fmla="*/ 2688 h 78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19">
                <a:moveTo>
                  <a:pt x="1595507" y="2"/>
                </a:moveTo>
                <a:cubicBezTo>
                  <a:pt x="1783358" y="-425"/>
                  <a:pt x="1940394" y="132536"/>
                  <a:pt x="1977044" y="309683"/>
                </a:cubicBezTo>
                <a:lnTo>
                  <a:pt x="1985123" y="388052"/>
                </a:lnTo>
                <a:lnTo>
                  <a:pt x="1977407" y="466453"/>
                </a:lnTo>
                <a:cubicBezTo>
                  <a:pt x="1941567" y="643770"/>
                  <a:pt x="1785137" y="777446"/>
                  <a:pt x="1597281" y="777875"/>
                </a:cubicBezTo>
                <a:lnTo>
                  <a:pt x="1475" y="781519"/>
                </a:lnTo>
                <a:lnTo>
                  <a:pt x="0" y="756307"/>
                </a:lnTo>
                <a:lnTo>
                  <a:pt x="1591310" y="752673"/>
                </a:lnTo>
                <a:cubicBezTo>
                  <a:pt x="1792084" y="752214"/>
                  <a:pt x="1954466" y="588998"/>
                  <a:pt x="1954009" y="388121"/>
                </a:cubicBezTo>
                <a:cubicBezTo>
                  <a:pt x="1953549" y="187245"/>
                  <a:pt x="1790419" y="24779"/>
                  <a:pt x="1589653" y="25233"/>
                </a:cubicBezTo>
                <a:lnTo>
                  <a:pt x="436077" y="27871"/>
                </a:lnTo>
                <a:lnTo>
                  <a:pt x="419937" y="2688"/>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1200" dirty="0">
                <a:solidFill>
                  <a:schemeClr val="accent1"/>
                </a:solidFill>
                <a:latin typeface="微软雅黑" panose="020B0503020204020204" pitchFamily="34" charset="-122"/>
                <a:ea typeface="微软雅黑" panose="020B0503020204020204" pitchFamily="34" charset="-122"/>
              </a:rPr>
              <a:t>Algorithm Implementation</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6" name="MH_Other_2"/>
          <p:cNvSpPr/>
          <p:nvPr/>
        </p:nvSpPr>
        <p:spPr>
          <a:xfrm rot="21600000">
            <a:off x="3979257" y="2177070"/>
            <a:ext cx="704618" cy="704409"/>
          </a:xfrm>
          <a:custGeom>
            <a:avLst/>
            <a:gdLst>
              <a:gd name="connsiteX0" fmla="*/ 465381 w 939490"/>
              <a:gd name="connsiteY0" fmla="*/ 184805 h 939212"/>
              <a:gd name="connsiteX1" fmla="*/ 743208 w 939490"/>
              <a:gd name="connsiteY1" fmla="*/ 459787 h 939212"/>
              <a:gd name="connsiteX2" fmla="*/ 662956 w 939490"/>
              <a:gd name="connsiteY2" fmla="*/ 655865 h 939212"/>
              <a:gd name="connsiteX3" fmla="*/ 467626 w 939490"/>
              <a:gd name="connsiteY3" fmla="*/ 738049 h 939212"/>
              <a:gd name="connsiteX4" fmla="*/ 88269 w 939490"/>
              <a:gd name="connsiteY4" fmla="*/ 740294 h 939212"/>
              <a:gd name="connsiteX5" fmla="*/ 58269 w 939490"/>
              <a:gd name="connsiteY5" fmla="*/ 697082 h 939212"/>
              <a:gd name="connsiteX6" fmla="*/ 49670 w 939490"/>
              <a:gd name="connsiteY6" fmla="*/ 259967 h 939212"/>
              <a:gd name="connsiteX7" fmla="*/ 95706 w 939490"/>
              <a:gd name="connsiteY7" fmla="*/ 186994 h 939212"/>
              <a:gd name="connsiteX8" fmla="*/ 506729 w 939490"/>
              <a:gd name="connsiteY8" fmla="*/ 1398 h 939212"/>
              <a:gd name="connsiteX9" fmla="*/ 827022 w 939490"/>
              <a:gd name="connsiteY9" fmla="*/ 164053 h 939212"/>
              <a:gd name="connsiteX10" fmla="*/ 774717 w 939490"/>
              <a:gd name="connsiteY10" fmla="*/ 826202 h 939212"/>
              <a:gd name="connsiteX11" fmla="*/ 112472 w 939490"/>
              <a:gd name="connsiteY11" fmla="*/ 775154 h 939212"/>
              <a:gd name="connsiteX12" fmla="*/ 101532 w 939490"/>
              <a:gd name="connsiteY12" fmla="*/ 759396 h 939212"/>
              <a:gd name="connsiteX13" fmla="*/ 472204 w 939490"/>
              <a:gd name="connsiteY13" fmla="*/ 757201 h 939212"/>
              <a:gd name="connsiteX14" fmla="*/ 766895 w 939490"/>
              <a:gd name="connsiteY14" fmla="*/ 459645 h 939212"/>
              <a:gd name="connsiteX15" fmla="*/ 766890 w 939490"/>
              <a:gd name="connsiteY15" fmla="*/ 459645 h 939212"/>
              <a:gd name="connsiteX16" fmla="*/ 469801 w 939490"/>
              <a:gd name="connsiteY16" fmla="*/ 165595 h 939212"/>
              <a:gd name="connsiteX17" fmla="*/ 112464 w 939490"/>
              <a:gd name="connsiteY17" fmla="*/ 167716 h 939212"/>
              <a:gd name="connsiteX18" fmla="*/ 164777 w 939490"/>
              <a:gd name="connsiteY18" fmla="*/ 113007 h 939212"/>
              <a:gd name="connsiteX19" fmla="*/ 506729 w 939490"/>
              <a:gd name="connsiteY19" fmla="*/ 1398 h 9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0" h="939212">
                <a:moveTo>
                  <a:pt x="465381" y="184805"/>
                </a:moveTo>
                <a:cubicBezTo>
                  <a:pt x="618201" y="183897"/>
                  <a:pt x="742589" y="307012"/>
                  <a:pt x="743208" y="459787"/>
                </a:cubicBezTo>
                <a:cubicBezTo>
                  <a:pt x="743517" y="536173"/>
                  <a:pt x="712828" y="605512"/>
                  <a:pt x="662956" y="655865"/>
                </a:cubicBezTo>
                <a:cubicBezTo>
                  <a:pt x="613089" y="706219"/>
                  <a:pt x="544034" y="737596"/>
                  <a:pt x="467626" y="738049"/>
                </a:cubicBezTo>
                <a:lnTo>
                  <a:pt x="88269" y="740294"/>
                </a:lnTo>
                <a:lnTo>
                  <a:pt x="58269" y="697082"/>
                </a:lnTo>
                <a:cubicBezTo>
                  <a:pt x="-17200" y="560663"/>
                  <a:pt x="-18605" y="396466"/>
                  <a:pt x="49670" y="259967"/>
                </a:cubicBezTo>
                <a:lnTo>
                  <a:pt x="95706" y="186994"/>
                </a:lnTo>
                <a:close/>
                <a:moveTo>
                  <a:pt x="506729" y="1398"/>
                </a:moveTo>
                <a:cubicBezTo>
                  <a:pt x="626572" y="10630"/>
                  <a:pt x="742804" y="65583"/>
                  <a:pt x="827022" y="164053"/>
                </a:cubicBezTo>
                <a:cubicBezTo>
                  <a:pt x="995450" y="360996"/>
                  <a:pt x="972033" y="657448"/>
                  <a:pt x="774717" y="826202"/>
                </a:cubicBezTo>
                <a:cubicBezTo>
                  <a:pt x="577401" y="994954"/>
                  <a:pt x="280902" y="972100"/>
                  <a:pt x="112472" y="775154"/>
                </a:cubicBezTo>
                <a:lnTo>
                  <a:pt x="101532" y="759396"/>
                </a:lnTo>
                <a:lnTo>
                  <a:pt x="472204" y="757201"/>
                </a:lnTo>
                <a:cubicBezTo>
                  <a:pt x="635618" y="756233"/>
                  <a:pt x="767559" y="623010"/>
                  <a:pt x="766895" y="459645"/>
                </a:cubicBezTo>
                <a:lnTo>
                  <a:pt x="766890" y="459645"/>
                </a:lnTo>
                <a:cubicBezTo>
                  <a:pt x="766232" y="296278"/>
                  <a:pt x="633221" y="164629"/>
                  <a:pt x="469801" y="165595"/>
                </a:cubicBezTo>
                <a:lnTo>
                  <a:pt x="112464" y="167716"/>
                </a:lnTo>
                <a:lnTo>
                  <a:pt x="164777" y="113007"/>
                </a:lnTo>
                <a:cubicBezTo>
                  <a:pt x="263432" y="28632"/>
                  <a:pt x="386884" y="-7840"/>
                  <a:pt x="506729" y="139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B</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 name="MH_SubTitle_2"/>
          <p:cNvSpPr/>
          <p:nvPr/>
        </p:nvSpPr>
        <p:spPr>
          <a:xfrm rot="21600000">
            <a:off x="2550511" y="1730470"/>
            <a:ext cx="1513865" cy="593876"/>
          </a:xfrm>
          <a:custGeom>
            <a:avLst/>
            <a:gdLst>
              <a:gd name="connsiteX0" fmla="*/ 1588141 w 2018486"/>
              <a:gd name="connsiteY0" fmla="*/ 0 h 791835"/>
              <a:gd name="connsiteX1" fmla="*/ 1571877 w 2018486"/>
              <a:gd name="connsiteY1" fmla="*/ 25609 h 791835"/>
              <a:gd name="connsiteX2" fmla="*/ 399963 w 2018486"/>
              <a:gd name="connsiteY2" fmla="*/ 28650 h 791835"/>
              <a:gd name="connsiteX3" fmla="*/ 31615 w 2018486"/>
              <a:gd name="connsiteY3" fmla="*/ 398407 h 791835"/>
              <a:gd name="connsiteX4" fmla="*/ 401876 w 2018486"/>
              <a:gd name="connsiteY4" fmla="*/ 766249 h 791835"/>
              <a:gd name="connsiteX5" fmla="*/ 2018486 w 2018486"/>
              <a:gd name="connsiteY5" fmla="*/ 762051 h 791835"/>
              <a:gd name="connsiteX6" fmla="*/ 2017111 w 2018486"/>
              <a:gd name="connsiteY6" fmla="*/ 787629 h 791835"/>
              <a:gd name="connsiteX7" fmla="*/ 395935 w 2018486"/>
              <a:gd name="connsiteY7" fmla="*/ 791834 h 791835"/>
              <a:gd name="connsiteX8" fmla="*/ 2 w 2018486"/>
              <a:gd name="connsiteY8" fmla="*/ 398485 h 791835"/>
              <a:gd name="connsiteX9" fmla="*/ 393892 w 2018486"/>
              <a:gd name="connsiteY9" fmla="*/ 3093 h 79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6" h="791835">
                <a:moveTo>
                  <a:pt x="1588141" y="0"/>
                </a:moveTo>
                <a:lnTo>
                  <a:pt x="1571877" y="25609"/>
                </a:lnTo>
                <a:lnTo>
                  <a:pt x="399963" y="28650"/>
                </a:lnTo>
                <a:cubicBezTo>
                  <a:pt x="196003" y="29178"/>
                  <a:pt x="31089" y="194721"/>
                  <a:pt x="31615" y="398407"/>
                </a:cubicBezTo>
                <a:cubicBezTo>
                  <a:pt x="32144" y="602086"/>
                  <a:pt x="197915" y="766778"/>
                  <a:pt x="401876" y="766249"/>
                </a:cubicBezTo>
                <a:lnTo>
                  <a:pt x="2018486" y="762051"/>
                </a:lnTo>
                <a:lnTo>
                  <a:pt x="2017111" y="787629"/>
                </a:lnTo>
                <a:lnTo>
                  <a:pt x="395935" y="791834"/>
                </a:lnTo>
                <a:cubicBezTo>
                  <a:pt x="177835" y="792399"/>
                  <a:pt x="566" y="616292"/>
                  <a:pt x="2" y="398485"/>
                </a:cubicBezTo>
                <a:cubicBezTo>
                  <a:pt x="-563" y="180681"/>
                  <a:pt x="175787" y="3659"/>
                  <a:pt x="393892" y="3093"/>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1200" dirty="0">
                <a:solidFill>
                  <a:schemeClr val="accent2"/>
                </a:solidFill>
                <a:latin typeface="微软雅黑" panose="020B0503020204020204" pitchFamily="34" charset="-122"/>
                <a:ea typeface="微软雅黑" panose="020B0503020204020204" pitchFamily="34" charset="-122"/>
              </a:rPr>
              <a:t>Overlays Preparation</a:t>
            </a:r>
            <a:endParaRPr lang="en-US" altLang="zh-CN" sz="1200" dirty="0">
              <a:solidFill>
                <a:schemeClr val="accent2"/>
              </a:solidFill>
              <a:latin typeface="微软雅黑" panose="020B0503020204020204" pitchFamily="34" charset="-122"/>
              <a:ea typeface="微软雅黑" panose="020B0503020204020204" pitchFamily="34" charset="-122"/>
            </a:endParaRPr>
          </a:p>
        </p:txBody>
      </p:sp>
      <p:sp>
        <p:nvSpPr>
          <p:cNvPr id="8" name="MH_Other_1"/>
          <p:cNvSpPr/>
          <p:nvPr/>
        </p:nvSpPr>
        <p:spPr>
          <a:xfrm rot="21600000">
            <a:off x="4467451" y="2940114"/>
            <a:ext cx="694148" cy="694151"/>
          </a:xfrm>
          <a:custGeom>
            <a:avLst/>
            <a:gdLst>
              <a:gd name="connsiteX0" fmla="*/ 465963 w 925531"/>
              <a:gd name="connsiteY0" fmla="*/ 182094 h 925534"/>
              <a:gd name="connsiteX1" fmla="*/ 830139 w 925531"/>
              <a:gd name="connsiteY1" fmla="*/ 182133 h 925534"/>
              <a:gd name="connsiteX2" fmla="*/ 875778 w 925531"/>
              <a:gd name="connsiteY2" fmla="*/ 253776 h 925534"/>
              <a:gd name="connsiteX3" fmla="*/ 869005 w 925531"/>
              <a:gd name="connsiteY3" fmla="*/ 684570 h 925534"/>
              <a:gd name="connsiteX4" fmla="*/ 839616 w 925531"/>
              <a:gd name="connsiteY4" fmla="*/ 727327 h 925534"/>
              <a:gd name="connsiteX5" fmla="*/ 465895 w 925531"/>
              <a:gd name="connsiteY5" fmla="*/ 727286 h 925534"/>
              <a:gd name="connsiteX6" fmla="*/ 273154 w 925531"/>
              <a:gd name="connsiteY6" fmla="*/ 647424 h 925534"/>
              <a:gd name="connsiteX7" fmla="*/ 193337 w 925531"/>
              <a:gd name="connsiteY7" fmla="*/ 454658 h 925534"/>
              <a:gd name="connsiteX8" fmla="*/ 465963 w 925531"/>
              <a:gd name="connsiteY8" fmla="*/ 182094 h 925534"/>
              <a:gd name="connsiteX9" fmla="*/ 424518 w 925531"/>
              <a:gd name="connsiteY9" fmla="*/ 1594 h 925534"/>
              <a:gd name="connsiteX10" fmla="*/ 761817 w 925531"/>
              <a:gd name="connsiteY10" fmla="*/ 109623 h 925534"/>
              <a:gd name="connsiteX11" fmla="*/ 813559 w 925531"/>
              <a:gd name="connsiteY11" fmla="*/ 163236 h 925534"/>
              <a:gd name="connsiteX12" fmla="*/ 461529 w 925531"/>
              <a:gd name="connsiteY12" fmla="*/ 163190 h 925534"/>
              <a:gd name="connsiteX13" fmla="*/ 175930 w 925531"/>
              <a:gd name="connsiteY13" fmla="*/ 395908 h 925534"/>
              <a:gd name="connsiteX14" fmla="*/ 169999 w 925531"/>
              <a:gd name="connsiteY14" fmla="*/ 454657 h 925534"/>
              <a:gd name="connsiteX15" fmla="*/ 175915 w 925531"/>
              <a:gd name="connsiteY15" fmla="*/ 513405 h 925534"/>
              <a:gd name="connsiteX16" fmla="*/ 461462 w 925531"/>
              <a:gd name="connsiteY16" fmla="*/ 746186 h 925534"/>
              <a:gd name="connsiteX17" fmla="*/ 826631 w 925531"/>
              <a:gd name="connsiteY17" fmla="*/ 746228 h 925534"/>
              <a:gd name="connsiteX18" fmla="*/ 815914 w 925531"/>
              <a:gd name="connsiteY18" fmla="*/ 761820 h 925534"/>
              <a:gd name="connsiteX19" fmla="*/ 163716 w 925531"/>
              <a:gd name="connsiteY19" fmla="*/ 815914 h 925534"/>
              <a:gd name="connsiteX20" fmla="*/ 109622 w 925531"/>
              <a:gd name="connsiteY20" fmla="*/ 163718 h 925534"/>
              <a:gd name="connsiteX21" fmla="*/ 424518 w 925531"/>
              <a:gd name="connsiteY21" fmla="*/ 1594 h 92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5531" h="925534">
                <a:moveTo>
                  <a:pt x="465963" y="182094"/>
                </a:moveTo>
                <a:lnTo>
                  <a:pt x="830139" y="182133"/>
                </a:lnTo>
                <a:lnTo>
                  <a:pt x="875778" y="253776"/>
                </a:lnTo>
                <a:cubicBezTo>
                  <a:pt x="943567" y="387894"/>
                  <a:pt x="942824" y="549710"/>
                  <a:pt x="869005" y="684570"/>
                </a:cubicBezTo>
                <a:lnTo>
                  <a:pt x="839616" y="727327"/>
                </a:lnTo>
                <a:lnTo>
                  <a:pt x="465895" y="727286"/>
                </a:lnTo>
                <a:cubicBezTo>
                  <a:pt x="390625" y="727274"/>
                  <a:pt x="322477" y="696761"/>
                  <a:pt x="273154" y="647424"/>
                </a:cubicBezTo>
                <a:cubicBezTo>
                  <a:pt x="223826" y="598089"/>
                  <a:pt x="193330" y="529935"/>
                  <a:pt x="193337" y="454658"/>
                </a:cubicBezTo>
                <a:cubicBezTo>
                  <a:pt x="193351" y="304107"/>
                  <a:pt x="315408" y="182074"/>
                  <a:pt x="465963" y="182094"/>
                </a:cubicBezTo>
                <a:close/>
                <a:moveTo>
                  <a:pt x="424518" y="1594"/>
                </a:moveTo>
                <a:cubicBezTo>
                  <a:pt x="542537" y="-8195"/>
                  <a:pt x="664302" y="27044"/>
                  <a:pt x="761817" y="109623"/>
                </a:cubicBezTo>
                <a:lnTo>
                  <a:pt x="813559" y="163236"/>
                </a:lnTo>
                <a:lnTo>
                  <a:pt x="461529" y="163190"/>
                </a:lnTo>
                <a:cubicBezTo>
                  <a:pt x="320663" y="163174"/>
                  <a:pt x="203120" y="263079"/>
                  <a:pt x="175930" y="395908"/>
                </a:cubicBezTo>
                <a:lnTo>
                  <a:pt x="169999" y="454657"/>
                </a:lnTo>
                <a:lnTo>
                  <a:pt x="175915" y="513405"/>
                </a:lnTo>
                <a:cubicBezTo>
                  <a:pt x="203079" y="646238"/>
                  <a:pt x="320594" y="746169"/>
                  <a:pt x="461462" y="746186"/>
                </a:cubicBezTo>
                <a:lnTo>
                  <a:pt x="826631" y="746228"/>
                </a:lnTo>
                <a:lnTo>
                  <a:pt x="815914" y="761820"/>
                </a:lnTo>
                <a:cubicBezTo>
                  <a:pt x="650754" y="956858"/>
                  <a:pt x="358752" y="981075"/>
                  <a:pt x="163716" y="815914"/>
                </a:cubicBezTo>
                <a:cubicBezTo>
                  <a:pt x="-31321" y="650753"/>
                  <a:pt x="-55541" y="358757"/>
                  <a:pt x="109622" y="163718"/>
                </a:cubicBezTo>
                <a:cubicBezTo>
                  <a:pt x="192200" y="66201"/>
                  <a:pt x="306492" y="11384"/>
                  <a:pt x="424518" y="159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C</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MH_SubTitle_1"/>
          <p:cNvSpPr/>
          <p:nvPr/>
        </p:nvSpPr>
        <p:spPr>
          <a:xfrm rot="21600000">
            <a:off x="5077714" y="2494001"/>
            <a:ext cx="1488842" cy="586143"/>
          </a:xfrm>
          <a:custGeom>
            <a:avLst/>
            <a:gdLst>
              <a:gd name="connsiteX0" fmla="*/ 1595504 w 1985123"/>
              <a:gd name="connsiteY0" fmla="*/ 2 h 781524"/>
              <a:gd name="connsiteX1" fmla="*/ 1977046 w 1985123"/>
              <a:gd name="connsiteY1" fmla="*/ 309685 h 781524"/>
              <a:gd name="connsiteX2" fmla="*/ 1985123 w 1985123"/>
              <a:gd name="connsiteY2" fmla="*/ 388052 h 781524"/>
              <a:gd name="connsiteX3" fmla="*/ 1977406 w 1985123"/>
              <a:gd name="connsiteY3" fmla="*/ 466450 h 781524"/>
              <a:gd name="connsiteX4" fmla="*/ 1597279 w 1985123"/>
              <a:gd name="connsiteY4" fmla="*/ 777880 h 781524"/>
              <a:gd name="connsiteX5" fmla="*/ 1472 w 1985123"/>
              <a:gd name="connsiteY5" fmla="*/ 781524 h 781524"/>
              <a:gd name="connsiteX6" fmla="*/ 0 w 1985123"/>
              <a:gd name="connsiteY6" fmla="*/ 756303 h 781524"/>
              <a:gd name="connsiteX7" fmla="*/ 1591309 w 1985123"/>
              <a:gd name="connsiteY7" fmla="*/ 752675 h 781524"/>
              <a:gd name="connsiteX8" fmla="*/ 1954004 w 1985123"/>
              <a:gd name="connsiteY8" fmla="*/ 388124 h 781524"/>
              <a:gd name="connsiteX9" fmla="*/ 1589647 w 1985123"/>
              <a:gd name="connsiteY9" fmla="*/ 25236 h 781524"/>
              <a:gd name="connsiteX10" fmla="*/ 436072 w 1985123"/>
              <a:gd name="connsiteY10" fmla="*/ 27875 h 781524"/>
              <a:gd name="connsiteX11" fmla="*/ 419935 w 1985123"/>
              <a:gd name="connsiteY11" fmla="*/ 2689 h 78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24">
                <a:moveTo>
                  <a:pt x="1595504" y="2"/>
                </a:moveTo>
                <a:cubicBezTo>
                  <a:pt x="1783354" y="-425"/>
                  <a:pt x="1940392" y="132538"/>
                  <a:pt x="1977046" y="309685"/>
                </a:cubicBezTo>
                <a:lnTo>
                  <a:pt x="1985123" y="388052"/>
                </a:lnTo>
                <a:lnTo>
                  <a:pt x="1977406" y="466450"/>
                </a:lnTo>
                <a:cubicBezTo>
                  <a:pt x="1941563" y="643769"/>
                  <a:pt x="1785133" y="777446"/>
                  <a:pt x="1597279" y="777880"/>
                </a:cubicBezTo>
                <a:lnTo>
                  <a:pt x="1472" y="781524"/>
                </a:lnTo>
                <a:lnTo>
                  <a:pt x="0" y="756303"/>
                </a:lnTo>
                <a:lnTo>
                  <a:pt x="1591309" y="752675"/>
                </a:lnTo>
                <a:cubicBezTo>
                  <a:pt x="1792080" y="752212"/>
                  <a:pt x="1954467" y="589003"/>
                  <a:pt x="1954004" y="388124"/>
                </a:cubicBezTo>
                <a:cubicBezTo>
                  <a:pt x="1953543" y="187250"/>
                  <a:pt x="1790421" y="24778"/>
                  <a:pt x="1589647" y="25236"/>
                </a:cubicBezTo>
                <a:lnTo>
                  <a:pt x="436072" y="27875"/>
                </a:lnTo>
                <a:lnTo>
                  <a:pt x="419935" y="2689"/>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1200" dirty="0">
                <a:solidFill>
                  <a:schemeClr val="accent3"/>
                </a:solidFill>
                <a:latin typeface="微软雅黑" panose="020B0503020204020204" pitchFamily="34" charset="-122"/>
                <a:ea typeface="微软雅黑" panose="020B0503020204020204" pitchFamily="34" charset="-122"/>
              </a:rPr>
              <a:t>Runtime Decision Branch</a:t>
            </a:r>
            <a:endParaRPr lang="en-US" altLang="zh-CN" sz="1200" dirty="0">
              <a:solidFill>
                <a:schemeClr val="accent3"/>
              </a:solidFill>
              <a:latin typeface="微软雅黑" panose="020B0503020204020204" pitchFamily="34" charset="-122"/>
              <a:ea typeface="微软雅黑" panose="020B0503020204020204" pitchFamily="34" charset="-122"/>
            </a:endParaRPr>
          </a:p>
        </p:txBody>
      </p:sp>
      <p:sp>
        <p:nvSpPr>
          <p:cNvPr id="10" name="MH_Other_2"/>
          <p:cNvSpPr/>
          <p:nvPr/>
        </p:nvSpPr>
        <p:spPr>
          <a:xfrm rot="21600000">
            <a:off x="3979256" y="3684400"/>
            <a:ext cx="704622" cy="704411"/>
          </a:xfrm>
          <a:custGeom>
            <a:avLst/>
            <a:gdLst>
              <a:gd name="connsiteX0" fmla="*/ 465386 w 939496"/>
              <a:gd name="connsiteY0" fmla="*/ 184807 h 939215"/>
              <a:gd name="connsiteX1" fmla="*/ 743210 w 939496"/>
              <a:gd name="connsiteY1" fmla="*/ 459788 h 939215"/>
              <a:gd name="connsiteX2" fmla="*/ 662960 w 939496"/>
              <a:gd name="connsiteY2" fmla="*/ 655870 h 939215"/>
              <a:gd name="connsiteX3" fmla="*/ 467630 w 939496"/>
              <a:gd name="connsiteY3" fmla="*/ 738051 h 939215"/>
              <a:gd name="connsiteX4" fmla="*/ 88271 w 939496"/>
              <a:gd name="connsiteY4" fmla="*/ 740296 h 939215"/>
              <a:gd name="connsiteX5" fmla="*/ 58270 w 939496"/>
              <a:gd name="connsiteY5" fmla="*/ 697083 h 939215"/>
              <a:gd name="connsiteX6" fmla="*/ 49675 w 939496"/>
              <a:gd name="connsiteY6" fmla="*/ 259967 h 939215"/>
              <a:gd name="connsiteX7" fmla="*/ 95713 w 939496"/>
              <a:gd name="connsiteY7" fmla="*/ 186998 h 939215"/>
              <a:gd name="connsiteX8" fmla="*/ 506736 w 939496"/>
              <a:gd name="connsiteY8" fmla="*/ 1398 h 939215"/>
              <a:gd name="connsiteX9" fmla="*/ 827024 w 939496"/>
              <a:gd name="connsiteY9" fmla="*/ 164059 h 939215"/>
              <a:gd name="connsiteX10" fmla="*/ 774722 w 939496"/>
              <a:gd name="connsiteY10" fmla="*/ 826205 h 939215"/>
              <a:gd name="connsiteX11" fmla="*/ 112475 w 939496"/>
              <a:gd name="connsiteY11" fmla="*/ 775156 h 939215"/>
              <a:gd name="connsiteX12" fmla="*/ 101534 w 939496"/>
              <a:gd name="connsiteY12" fmla="*/ 759400 h 939215"/>
              <a:gd name="connsiteX13" fmla="*/ 472208 w 939496"/>
              <a:gd name="connsiteY13" fmla="*/ 757206 h 939215"/>
              <a:gd name="connsiteX14" fmla="*/ 766903 w 939496"/>
              <a:gd name="connsiteY14" fmla="*/ 459644 h 939215"/>
              <a:gd name="connsiteX15" fmla="*/ 766898 w 939496"/>
              <a:gd name="connsiteY15" fmla="*/ 459643 h 939215"/>
              <a:gd name="connsiteX16" fmla="*/ 469810 w 939496"/>
              <a:gd name="connsiteY16" fmla="*/ 165598 h 939215"/>
              <a:gd name="connsiteX17" fmla="*/ 112471 w 939496"/>
              <a:gd name="connsiteY17" fmla="*/ 167717 h 939215"/>
              <a:gd name="connsiteX18" fmla="*/ 164780 w 939496"/>
              <a:gd name="connsiteY18" fmla="*/ 113010 h 939215"/>
              <a:gd name="connsiteX19" fmla="*/ 506736 w 939496"/>
              <a:gd name="connsiteY19" fmla="*/ 1398 h 93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6" h="939215">
                <a:moveTo>
                  <a:pt x="465386" y="184807"/>
                </a:moveTo>
                <a:cubicBezTo>
                  <a:pt x="618208" y="183901"/>
                  <a:pt x="742595" y="307012"/>
                  <a:pt x="743210" y="459788"/>
                </a:cubicBezTo>
                <a:cubicBezTo>
                  <a:pt x="743522" y="536171"/>
                  <a:pt x="712832" y="605514"/>
                  <a:pt x="662960" y="655870"/>
                </a:cubicBezTo>
                <a:cubicBezTo>
                  <a:pt x="613088" y="706223"/>
                  <a:pt x="544042" y="737600"/>
                  <a:pt x="467630" y="738051"/>
                </a:cubicBezTo>
                <a:lnTo>
                  <a:pt x="88271" y="740296"/>
                </a:lnTo>
                <a:lnTo>
                  <a:pt x="58270" y="697083"/>
                </a:lnTo>
                <a:cubicBezTo>
                  <a:pt x="-17201" y="560661"/>
                  <a:pt x="-18605" y="396466"/>
                  <a:pt x="49675" y="259967"/>
                </a:cubicBezTo>
                <a:lnTo>
                  <a:pt x="95713" y="186998"/>
                </a:lnTo>
                <a:close/>
                <a:moveTo>
                  <a:pt x="506736" y="1398"/>
                </a:moveTo>
                <a:cubicBezTo>
                  <a:pt x="626576" y="10637"/>
                  <a:pt x="742808" y="65584"/>
                  <a:pt x="827024" y="164059"/>
                </a:cubicBezTo>
                <a:cubicBezTo>
                  <a:pt x="995457" y="361002"/>
                  <a:pt x="972038" y="657454"/>
                  <a:pt x="774722" y="826205"/>
                </a:cubicBezTo>
                <a:cubicBezTo>
                  <a:pt x="577405" y="994959"/>
                  <a:pt x="280906" y="972100"/>
                  <a:pt x="112475" y="775156"/>
                </a:cubicBezTo>
                <a:lnTo>
                  <a:pt x="101534" y="759400"/>
                </a:lnTo>
                <a:lnTo>
                  <a:pt x="472208" y="757206"/>
                </a:lnTo>
                <a:cubicBezTo>
                  <a:pt x="635622" y="756234"/>
                  <a:pt x="767563" y="623012"/>
                  <a:pt x="766903" y="459644"/>
                </a:cubicBezTo>
                <a:lnTo>
                  <a:pt x="766898" y="459643"/>
                </a:lnTo>
                <a:cubicBezTo>
                  <a:pt x="766232" y="296277"/>
                  <a:pt x="633225" y="164629"/>
                  <a:pt x="469810" y="165598"/>
                </a:cubicBezTo>
                <a:lnTo>
                  <a:pt x="112471" y="167717"/>
                </a:lnTo>
                <a:lnTo>
                  <a:pt x="164780" y="113010"/>
                </a:lnTo>
                <a:cubicBezTo>
                  <a:pt x="263436" y="28636"/>
                  <a:pt x="386888" y="-7838"/>
                  <a:pt x="506736" y="139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D</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1" name="MH_SubTitle_2"/>
          <p:cNvSpPr/>
          <p:nvPr/>
        </p:nvSpPr>
        <p:spPr>
          <a:xfrm rot="21600000">
            <a:off x="2550514" y="3237797"/>
            <a:ext cx="1513862" cy="593882"/>
          </a:xfrm>
          <a:custGeom>
            <a:avLst/>
            <a:gdLst>
              <a:gd name="connsiteX0" fmla="*/ 1588140 w 2018482"/>
              <a:gd name="connsiteY0" fmla="*/ 0 h 791843"/>
              <a:gd name="connsiteX1" fmla="*/ 1571873 w 2018482"/>
              <a:gd name="connsiteY1" fmla="*/ 25617 h 791843"/>
              <a:gd name="connsiteX2" fmla="*/ 399959 w 2018482"/>
              <a:gd name="connsiteY2" fmla="*/ 28657 h 791843"/>
              <a:gd name="connsiteX3" fmla="*/ 31611 w 2018482"/>
              <a:gd name="connsiteY3" fmla="*/ 398411 h 791843"/>
              <a:gd name="connsiteX4" fmla="*/ 401875 w 2018482"/>
              <a:gd name="connsiteY4" fmla="*/ 766253 h 791843"/>
              <a:gd name="connsiteX5" fmla="*/ 2018482 w 2018482"/>
              <a:gd name="connsiteY5" fmla="*/ 762062 h 791843"/>
              <a:gd name="connsiteX6" fmla="*/ 2017109 w 2018482"/>
              <a:gd name="connsiteY6" fmla="*/ 787637 h 791843"/>
              <a:gd name="connsiteX7" fmla="*/ 395937 w 2018482"/>
              <a:gd name="connsiteY7" fmla="*/ 791842 h 791843"/>
              <a:gd name="connsiteX8" fmla="*/ 2 w 2018482"/>
              <a:gd name="connsiteY8" fmla="*/ 398492 h 791843"/>
              <a:gd name="connsiteX9" fmla="*/ 393889 w 2018482"/>
              <a:gd name="connsiteY9" fmla="*/ 3100 h 79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2" h="791843">
                <a:moveTo>
                  <a:pt x="1588140" y="0"/>
                </a:moveTo>
                <a:lnTo>
                  <a:pt x="1571873" y="25617"/>
                </a:lnTo>
                <a:lnTo>
                  <a:pt x="399959" y="28657"/>
                </a:lnTo>
                <a:cubicBezTo>
                  <a:pt x="196003" y="29186"/>
                  <a:pt x="31083" y="194729"/>
                  <a:pt x="31611" y="398411"/>
                </a:cubicBezTo>
                <a:cubicBezTo>
                  <a:pt x="32139" y="602091"/>
                  <a:pt x="197916" y="766783"/>
                  <a:pt x="401875" y="766253"/>
                </a:cubicBezTo>
                <a:lnTo>
                  <a:pt x="2018482" y="762062"/>
                </a:lnTo>
                <a:lnTo>
                  <a:pt x="2017109" y="787637"/>
                </a:lnTo>
                <a:lnTo>
                  <a:pt x="395937" y="791842"/>
                </a:lnTo>
                <a:cubicBezTo>
                  <a:pt x="177827" y="792404"/>
                  <a:pt x="563" y="616299"/>
                  <a:pt x="2" y="398492"/>
                </a:cubicBezTo>
                <a:cubicBezTo>
                  <a:pt x="-562" y="180691"/>
                  <a:pt x="175784" y="3666"/>
                  <a:pt x="393889" y="310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1200" dirty="0">
                <a:solidFill>
                  <a:schemeClr val="accent4"/>
                </a:solidFill>
                <a:latin typeface="微软雅黑" panose="020B0503020204020204" pitchFamily="34" charset="-122"/>
                <a:ea typeface="微软雅黑" panose="020B0503020204020204" pitchFamily="34" charset="-122"/>
              </a:rPr>
              <a:t>Runtime Reconfiguration</a:t>
            </a:r>
            <a:endParaRPr lang="en-US" altLang="zh-CN" sz="1200" dirty="0">
              <a:solidFill>
                <a:schemeClr val="accent4"/>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470134" y="1622819"/>
            <a:ext cx="2486843" cy="561975"/>
          </a:xfrm>
          <a:prstGeom prst="rect">
            <a:avLst/>
          </a:prstGeom>
          <a:noFill/>
        </p:spPr>
        <p:txBody>
          <a:bodyPr wrap="square" rtlCol="0">
            <a:spAutoFit/>
          </a:bodyPr>
          <a:lstStyle/>
          <a:p>
            <a:pPr defTabSz="912495">
              <a:spcBef>
                <a:spcPct val="20000"/>
              </a:spcBef>
              <a:defRPr/>
            </a:pPr>
            <a:r>
              <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Simple Vector Addition in this Project</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a:p>
            <a:pPr defTabSz="912495">
              <a:spcBef>
                <a:spcPct val="20000"/>
              </a:spcBef>
              <a:defRPr/>
            </a:pPr>
            <a:r>
              <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Implemented by VItis HLS</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a:p>
            <a:pPr defTabSz="912495">
              <a:spcBef>
                <a:spcPct val="20000"/>
              </a:spcBef>
              <a:defRPr/>
            </a:pPr>
            <a:r>
              <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At least 2 versions</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p:txBody>
      </p:sp>
      <p:sp>
        <p:nvSpPr>
          <p:cNvPr id="13" name="文本框 12"/>
          <p:cNvSpPr txBox="1"/>
          <p:nvPr/>
        </p:nvSpPr>
        <p:spPr>
          <a:xfrm>
            <a:off x="5460609" y="3124202"/>
            <a:ext cx="2486843" cy="672465"/>
          </a:xfrm>
          <a:prstGeom prst="rect">
            <a:avLst/>
          </a:prstGeom>
          <a:noFill/>
        </p:spPr>
        <p:txBody>
          <a:bodyPr wrap="square" rtlCol="0">
            <a:spAutoFit/>
          </a:bodyPr>
          <a:lstStyle/>
          <a:p>
            <a:pPr defTabSz="912495">
              <a:spcBef>
                <a:spcPct val="20000"/>
              </a:spcBef>
              <a:defRPr/>
            </a:pPr>
            <a:r>
              <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A decision is needed to select overlay before reconfiguration.</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a:p>
            <a:pPr defTabSz="912495">
              <a:spcBef>
                <a:spcPct val="20000"/>
              </a:spcBef>
              <a:defRPr/>
            </a:pPr>
            <a:r>
              <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We use PYNQ library &amp; Jupyter Notebook Pytho environment.</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p:txBody>
      </p:sp>
      <p:sp>
        <p:nvSpPr>
          <p:cNvPr id="14" name="文本框 13"/>
          <p:cNvSpPr txBox="1"/>
          <p:nvPr/>
        </p:nvSpPr>
        <p:spPr>
          <a:xfrm>
            <a:off x="1339600" y="2396731"/>
            <a:ext cx="2486843" cy="368300"/>
          </a:xfrm>
          <a:prstGeom prst="rect">
            <a:avLst/>
          </a:prstGeom>
          <a:noFill/>
        </p:spPr>
        <p:txBody>
          <a:bodyPr wrap="square" rtlCol="0">
            <a:spAutoFit/>
          </a:bodyPr>
          <a:lstStyle/>
          <a:p>
            <a:pPr defTabSz="912495">
              <a:spcBef>
                <a:spcPct val="20000"/>
              </a:spcBef>
              <a:defRPr/>
            </a:pPr>
            <a:r>
              <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System-on-chip design flows with vector addition IP using Vivado</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p:txBody>
      </p:sp>
      <p:sp>
        <p:nvSpPr>
          <p:cNvPr id="15" name="文本框 14"/>
          <p:cNvSpPr txBox="1"/>
          <p:nvPr/>
        </p:nvSpPr>
        <p:spPr>
          <a:xfrm>
            <a:off x="1339600" y="3898114"/>
            <a:ext cx="2486843" cy="368300"/>
          </a:xfrm>
          <a:prstGeom prst="rect">
            <a:avLst/>
          </a:prstGeom>
          <a:noFill/>
        </p:spPr>
        <p:txBody>
          <a:bodyPr wrap="square" rtlCol="0">
            <a:spAutoFit/>
          </a:bodyPr>
          <a:lstStyle/>
          <a:p>
            <a:pPr defTabSz="912495">
              <a:spcBef>
                <a:spcPct val="20000"/>
              </a:spcBef>
              <a:defRPr/>
            </a:pPr>
            <a:r>
              <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rPr>
              <a:t>Test the performance of our computing scheme with PYNQ library.</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7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childTnLst>
                          </p:cTn>
                        </p:par>
                        <p:par>
                          <p:cTn id="12" fill="hold">
                            <p:stCondLst>
                              <p:cond delay="2000"/>
                            </p:stCondLst>
                            <p:childTnLst>
                              <p:par>
                                <p:cTn id="13" presetID="2" presetClass="entr" presetSubtype="2" restart="never" repeatDur="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14" presetClass="entr" presetSubtype="10" restart="never" repeatDur="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750"/>
                                        <p:tgtEl>
                                          <p:spTgt spid="6"/>
                                        </p:tgtEl>
                                      </p:cBhvr>
                                    </p:animEffect>
                                  </p:childTnLst>
                                </p:cTn>
                              </p:par>
                            </p:childTnLst>
                          </p:cTn>
                        </p:par>
                        <p:par>
                          <p:cTn id="21" fill="hold">
                            <p:stCondLst>
                              <p:cond delay="3500"/>
                            </p:stCondLst>
                            <p:childTnLst>
                              <p:par>
                                <p:cTn id="22" presetID="22" presetClass="entr" presetSubtype="2" restart="never" repeatDur="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right)">
                                      <p:cBhvr>
                                        <p:cTn id="24" dur="750"/>
                                        <p:tgtEl>
                                          <p:spTgt spid="7"/>
                                        </p:tgtEl>
                                      </p:cBhvr>
                                    </p:animEffect>
                                  </p:childTnLst>
                                </p:cTn>
                              </p:par>
                            </p:childTnLst>
                          </p:cTn>
                        </p:par>
                        <p:par>
                          <p:cTn id="25" fill="hold">
                            <p:stCondLst>
                              <p:cond delay="4500"/>
                            </p:stCondLst>
                            <p:childTnLst>
                              <p:par>
                                <p:cTn id="26" presetID="2" presetClass="entr" presetSubtype="8" restart="never" repeatDur="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0-#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5000"/>
                            </p:stCondLst>
                            <p:childTnLst>
                              <p:par>
                                <p:cTn id="31" presetID="14" presetClass="entr" presetSubtype="10" restart="never" repeatDur="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750"/>
                                        <p:tgtEl>
                                          <p:spTgt spid="8"/>
                                        </p:tgtEl>
                                      </p:cBhvr>
                                    </p:animEffect>
                                  </p:childTnLst>
                                </p:cTn>
                              </p:par>
                            </p:childTnLst>
                          </p:cTn>
                        </p:par>
                        <p:par>
                          <p:cTn id="34" fill="hold">
                            <p:stCondLst>
                              <p:cond delay="6000"/>
                            </p:stCondLst>
                            <p:childTnLst>
                              <p:par>
                                <p:cTn id="35" presetID="22" presetClass="entr" presetSubtype="8" restart="never" repeatDur="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750"/>
                                        <p:tgtEl>
                                          <p:spTgt spid="9"/>
                                        </p:tgtEl>
                                      </p:cBhvr>
                                    </p:animEffect>
                                  </p:childTnLst>
                                </p:cTn>
                              </p:par>
                            </p:childTnLst>
                          </p:cTn>
                        </p:par>
                        <p:par>
                          <p:cTn id="38" fill="hold">
                            <p:stCondLst>
                              <p:cond delay="7000"/>
                            </p:stCondLst>
                            <p:childTnLst>
                              <p:par>
                                <p:cTn id="39" presetID="2" presetClass="entr" presetSubtype="2" restart="never" repeatDur="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par>
                          <p:cTn id="43" fill="hold">
                            <p:stCondLst>
                              <p:cond delay="7500"/>
                            </p:stCondLst>
                            <p:childTnLst>
                              <p:par>
                                <p:cTn id="44" presetID="14" presetClass="entr" presetSubtype="10" restart="never" repeatDur="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750"/>
                                        <p:tgtEl>
                                          <p:spTgt spid="10"/>
                                        </p:tgtEl>
                                      </p:cBhvr>
                                    </p:animEffect>
                                  </p:childTnLst>
                                </p:cTn>
                              </p:par>
                            </p:childTnLst>
                          </p:cTn>
                        </p:par>
                        <p:par>
                          <p:cTn id="47" fill="hold">
                            <p:stCondLst>
                              <p:cond delay="8500"/>
                            </p:stCondLst>
                            <p:childTnLst>
                              <p:par>
                                <p:cTn id="48" presetID="22" presetClass="entr" presetSubtype="2" restart="never" repeatDur="0"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right)">
                                      <p:cBhvr>
                                        <p:cTn id="50" dur="750"/>
                                        <p:tgtEl>
                                          <p:spTgt spid="11"/>
                                        </p:tgtEl>
                                      </p:cBhvr>
                                    </p:animEffect>
                                  </p:childTnLst>
                                </p:cTn>
                              </p:par>
                            </p:childTnLst>
                          </p:cTn>
                        </p:par>
                        <p:par>
                          <p:cTn id="51" fill="hold">
                            <p:stCondLst>
                              <p:cond delay="9500"/>
                            </p:stCondLst>
                            <p:childTnLst>
                              <p:par>
                                <p:cTn id="52" presetID="2" presetClass="entr" presetSubtype="8" restart="never" repeatDur="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0-#ppt_w/2"/>
                                          </p:val>
                                        </p:tav>
                                        <p:tav tm="100000">
                                          <p:val>
                                            <p:strVal val="#ppt_x"/>
                                          </p:val>
                                        </p:tav>
                                      </p:tavLst>
                                    </p:anim>
                                    <p:anim calcmode="lin" valueType="num">
                                      <p:cBhvr additive="base">
                                        <p:cTn id="55"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WX20220308-003800@2x"/>
          <p:cNvPicPr>
            <a:picLocks noChangeAspect="1"/>
          </p:cNvPicPr>
          <p:nvPr/>
        </p:nvPicPr>
        <p:blipFill>
          <a:blip r:embed="rId1"/>
          <a:stretch>
            <a:fillRect/>
          </a:stretch>
        </p:blipFill>
        <p:spPr>
          <a:xfrm>
            <a:off x="2145030" y="1032510"/>
            <a:ext cx="4853940" cy="3078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3477260" y="900430"/>
            <a:ext cx="2066925" cy="337185"/>
          </a:xfrm>
          <a:prstGeom prst="rect">
            <a:avLst/>
          </a:prstGeom>
          <a:noFill/>
        </p:spPr>
        <p:txBody>
          <a:bodyPr wrap="square"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rPr>
              <a:t>Interface of tools</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5" name="AutoShape 4"/>
          <p:cNvSpPr>
            <a:spLocks noChangeArrowheads="1"/>
          </p:cNvSpPr>
          <p:nvPr/>
        </p:nvSpPr>
        <p:spPr bwMode="auto">
          <a:xfrm>
            <a:off x="5107940" y="2249170"/>
            <a:ext cx="1377315" cy="709930"/>
          </a:xfrm>
          <a:prstGeom prst="rightArrow">
            <a:avLst>
              <a:gd name="adj1" fmla="val 75000"/>
              <a:gd name="adj2" fmla="val 32003"/>
            </a:avLst>
          </a:prstGeom>
          <a:solidFill>
            <a:schemeClr val="accent2"/>
          </a:solidFill>
          <a:ln w="9525" cmpd="sng">
            <a:noFill/>
            <a:bevel/>
          </a:ln>
        </p:spPr>
        <p:txBody>
          <a:bodyPr wrap="none" lIns="34290" rIns="34290" anchor="ctr" anchorCtr="1"/>
          <a:lstStyle>
            <a:lvl1pPr marL="358775" indent="-97155">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fontAlgn="base">
              <a:spcBef>
                <a:spcPct val="0"/>
              </a:spcBef>
              <a:spcAft>
                <a:spcPct val="0"/>
              </a:spcAft>
              <a:buFont typeface="Arial" panose="020B0704020202020204" pitchFamily="34" charset="0"/>
              <a:defRPr>
                <a:solidFill>
                  <a:schemeClr val="tx1"/>
                </a:solidFill>
                <a:latin typeface="Arial" panose="020B0704020202020204" pitchFamily="34" charset="0"/>
              </a:defRPr>
            </a:lvl6pPr>
            <a:lvl7pPr marL="2971800" indent="-228600" fontAlgn="base">
              <a:spcBef>
                <a:spcPct val="0"/>
              </a:spcBef>
              <a:spcAft>
                <a:spcPct val="0"/>
              </a:spcAft>
              <a:buFont typeface="Arial" panose="020B0704020202020204" pitchFamily="34" charset="0"/>
              <a:defRPr>
                <a:solidFill>
                  <a:schemeClr val="tx1"/>
                </a:solidFill>
                <a:latin typeface="Arial" panose="020B0704020202020204" pitchFamily="34" charset="0"/>
              </a:defRPr>
            </a:lvl7pPr>
            <a:lvl8pPr marL="3429000" indent="-228600" fontAlgn="base">
              <a:spcBef>
                <a:spcPct val="0"/>
              </a:spcBef>
              <a:spcAft>
                <a:spcPct val="0"/>
              </a:spcAft>
              <a:buFont typeface="Arial" panose="020B0704020202020204" pitchFamily="34" charset="0"/>
              <a:defRPr>
                <a:solidFill>
                  <a:schemeClr val="tx1"/>
                </a:solidFill>
                <a:latin typeface="Arial" panose="020B0704020202020204" pitchFamily="34" charset="0"/>
              </a:defRPr>
            </a:lvl8pPr>
            <a:lvl9pPr marL="3886200" indent="-228600" fontAlgn="base">
              <a:spcBef>
                <a:spcPct val="0"/>
              </a:spcBef>
              <a:spcAft>
                <a:spcPct val="0"/>
              </a:spcAft>
              <a:buFont typeface="Arial" panose="020B0704020202020204" pitchFamily="34" charset="0"/>
              <a:defRPr>
                <a:solidFill>
                  <a:schemeClr val="tx1"/>
                </a:solidFill>
                <a:latin typeface="Arial" panose="020B0704020202020204" pitchFamily="34" charset="0"/>
              </a:defRPr>
            </a:lvl9pPr>
          </a:lstStyle>
          <a:p>
            <a:pPr eaLnBrk="0" hangingPunct="0">
              <a:spcBef>
                <a:spcPct val="30000"/>
              </a:spcBef>
              <a:buClr>
                <a:schemeClr val="folHlink"/>
              </a:buClr>
            </a:pPr>
            <a:endParaRPr lang="zh-CN" altLang="zh-CN" sz="1200" b="1">
              <a:solidFill>
                <a:schemeClr val="bg1"/>
              </a:solidFill>
              <a:latin typeface="微软雅黑" panose="020B0503020204020204" pitchFamily="34" charset="-122"/>
              <a:ea typeface="微软雅黑" panose="020B0503020204020204" pitchFamily="34" charset="-122"/>
            </a:endParaRPr>
          </a:p>
        </p:txBody>
      </p:sp>
      <p:sp>
        <p:nvSpPr>
          <p:cNvPr id="6" name="AutoShape 5"/>
          <p:cNvSpPr>
            <a:spLocks noChangeArrowheads="1"/>
          </p:cNvSpPr>
          <p:nvPr/>
        </p:nvSpPr>
        <p:spPr bwMode="auto">
          <a:xfrm>
            <a:off x="1466215" y="2185670"/>
            <a:ext cx="2211705" cy="804545"/>
          </a:xfrm>
          <a:prstGeom prst="rightArrow">
            <a:avLst>
              <a:gd name="adj1" fmla="val 75000"/>
              <a:gd name="adj2" fmla="val 31985"/>
            </a:avLst>
          </a:prstGeom>
          <a:solidFill>
            <a:schemeClr val="accent1"/>
          </a:solidFill>
          <a:ln>
            <a:noFill/>
          </a:ln>
        </p:spPr>
        <p:txBody>
          <a:bodyPr wrap="none" lIns="34290" rIns="34290" anchor="ctr" anchorCtr="1"/>
          <a:lstStyle>
            <a:lvl1pPr marL="224155" indent="-97155">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fontAlgn="base">
              <a:spcBef>
                <a:spcPct val="0"/>
              </a:spcBef>
              <a:spcAft>
                <a:spcPct val="0"/>
              </a:spcAft>
              <a:buFont typeface="Arial" panose="020B0704020202020204" pitchFamily="34" charset="0"/>
              <a:defRPr>
                <a:solidFill>
                  <a:schemeClr val="tx1"/>
                </a:solidFill>
                <a:latin typeface="Arial" panose="020B0704020202020204" pitchFamily="34" charset="0"/>
              </a:defRPr>
            </a:lvl6pPr>
            <a:lvl7pPr marL="2971800" indent="-228600" fontAlgn="base">
              <a:spcBef>
                <a:spcPct val="0"/>
              </a:spcBef>
              <a:spcAft>
                <a:spcPct val="0"/>
              </a:spcAft>
              <a:buFont typeface="Arial" panose="020B0704020202020204" pitchFamily="34" charset="0"/>
              <a:defRPr>
                <a:solidFill>
                  <a:schemeClr val="tx1"/>
                </a:solidFill>
                <a:latin typeface="Arial" panose="020B0704020202020204" pitchFamily="34" charset="0"/>
              </a:defRPr>
            </a:lvl7pPr>
            <a:lvl8pPr marL="3429000" indent="-228600" fontAlgn="base">
              <a:spcBef>
                <a:spcPct val="0"/>
              </a:spcBef>
              <a:spcAft>
                <a:spcPct val="0"/>
              </a:spcAft>
              <a:buFont typeface="Arial" panose="020B0704020202020204" pitchFamily="34" charset="0"/>
              <a:defRPr>
                <a:solidFill>
                  <a:schemeClr val="tx1"/>
                </a:solidFill>
                <a:latin typeface="Arial" panose="020B0704020202020204" pitchFamily="34" charset="0"/>
              </a:defRPr>
            </a:lvl8pPr>
            <a:lvl9pPr marL="3886200" indent="-228600" fontAlgn="base">
              <a:spcBef>
                <a:spcPct val="0"/>
              </a:spcBef>
              <a:spcAft>
                <a:spcPct val="0"/>
              </a:spcAft>
              <a:buFont typeface="Arial" panose="020B0704020202020204" pitchFamily="34" charset="0"/>
              <a:defRPr>
                <a:solidFill>
                  <a:schemeClr val="tx1"/>
                </a:solidFill>
                <a:latin typeface="Arial" panose="020B0704020202020204" pitchFamily="34" charset="0"/>
              </a:defRPr>
            </a:lvl9pPr>
          </a:lstStyle>
          <a:p>
            <a:pPr eaLnBrk="0" hangingPunct="0">
              <a:spcBef>
                <a:spcPct val="30000"/>
              </a:spcBef>
            </a:pPr>
            <a:endParaRPr lang="zh-CN" altLang="zh-CN" sz="1200">
              <a:solidFill>
                <a:schemeClr val="bg1"/>
              </a:solidFill>
              <a:latin typeface="微软雅黑" panose="020B0503020204020204" pitchFamily="34" charset="-122"/>
              <a:ea typeface="微软雅黑" panose="020B0503020204020204" pitchFamily="34" charset="-122"/>
            </a:endParaRPr>
          </a:p>
        </p:txBody>
      </p:sp>
      <p:sp>
        <p:nvSpPr>
          <p:cNvPr id="8" name="文本框 29"/>
          <p:cNvSpPr>
            <a:spLocks noChangeArrowheads="1"/>
          </p:cNvSpPr>
          <p:nvPr/>
        </p:nvSpPr>
        <p:spPr bwMode="auto">
          <a:xfrm>
            <a:off x="245110" y="2111375"/>
            <a:ext cx="1080135" cy="953135"/>
          </a:xfrm>
          <a:prstGeom prst="rect">
            <a:avLst/>
          </a:prstGeom>
          <a:solidFill>
            <a:schemeClr val="accent1"/>
          </a:solidFill>
          <a:ln>
            <a:noFill/>
          </a:ln>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VItis HLS</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0" name="文本框 31"/>
          <p:cNvSpPr>
            <a:spLocks noChangeArrowheads="1"/>
          </p:cNvSpPr>
          <p:nvPr/>
        </p:nvSpPr>
        <p:spPr bwMode="auto">
          <a:xfrm>
            <a:off x="3698875" y="2404745"/>
            <a:ext cx="1205865" cy="398780"/>
          </a:xfrm>
          <a:prstGeom prst="rect">
            <a:avLst/>
          </a:prstGeom>
          <a:solidFill>
            <a:schemeClr val="accent2"/>
          </a:solidFill>
          <a:ln w="9525" cmpd="sng">
            <a:noFill/>
            <a:bevel/>
          </a:ln>
        </p:spPr>
        <p:txBody>
          <a:bodyPr wrap="squar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Vivado</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2" name="文本框 33"/>
          <p:cNvSpPr>
            <a:spLocks noChangeArrowheads="1"/>
          </p:cNvSpPr>
          <p:nvPr/>
        </p:nvSpPr>
        <p:spPr bwMode="auto">
          <a:xfrm>
            <a:off x="6688614" y="2252844"/>
            <a:ext cx="1514475" cy="645160"/>
          </a:xfrm>
          <a:prstGeom prst="rect">
            <a:avLst/>
          </a:prstGeom>
          <a:solidFill>
            <a:schemeClr val="accent3"/>
          </a:solidFill>
          <a:ln w="9525" cmpd="sng">
            <a:noFill/>
            <a:bevel/>
          </a:ln>
        </p:spPr>
        <p:txBody>
          <a:bodyPr wrap="square">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PYNQ</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
        <p:nvSpPr>
          <p:cNvPr id="13" name="矩形 58"/>
          <p:cNvSpPr>
            <a:spLocks noChangeArrowheads="1"/>
          </p:cNvSpPr>
          <p:nvPr/>
        </p:nvSpPr>
        <p:spPr bwMode="auto">
          <a:xfrm>
            <a:off x="1547060" y="2436121"/>
            <a:ext cx="19304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704020202020204" pitchFamily="34" charset="0"/>
              </a:defRPr>
            </a:lvl1pPr>
            <a:lvl2pPr>
              <a:defRPr>
                <a:solidFill>
                  <a:schemeClr val="tx1"/>
                </a:solidFill>
                <a:latin typeface="Arial" panose="020B0704020202020204" pitchFamily="34" charset="0"/>
              </a:defRPr>
            </a:lvl2pPr>
            <a:lvl3pPr>
              <a:defRPr>
                <a:solidFill>
                  <a:schemeClr val="tx1"/>
                </a:solidFill>
                <a:latin typeface="Arial" panose="020B0704020202020204" pitchFamily="34" charset="0"/>
              </a:defRPr>
            </a:lvl3pPr>
            <a:lvl4pPr>
              <a:defRPr>
                <a:solidFill>
                  <a:schemeClr val="tx1"/>
                </a:solidFill>
                <a:latin typeface="Arial" panose="020B0704020202020204" pitchFamily="34" charset="0"/>
              </a:defRPr>
            </a:lvl4pPr>
            <a:lvl5pPr>
              <a:defRPr>
                <a:solidFill>
                  <a:schemeClr val="tx1"/>
                </a:solidFill>
                <a:latin typeface="Arial" panose="020B0704020202020204" pitchFamily="34" charset="0"/>
              </a:defRPr>
            </a:lvl5pPr>
            <a:lvl6pPr fontAlgn="base">
              <a:spcBef>
                <a:spcPct val="0"/>
              </a:spcBef>
              <a:spcAft>
                <a:spcPct val="0"/>
              </a:spcAft>
              <a:buFont typeface="Arial" panose="020B0704020202020204" pitchFamily="34" charset="0"/>
              <a:defRPr>
                <a:solidFill>
                  <a:schemeClr val="tx1"/>
                </a:solidFill>
                <a:latin typeface="Arial" panose="020B0704020202020204" pitchFamily="34" charset="0"/>
              </a:defRPr>
            </a:lvl6pPr>
            <a:lvl7pPr fontAlgn="base">
              <a:spcBef>
                <a:spcPct val="0"/>
              </a:spcBef>
              <a:spcAft>
                <a:spcPct val="0"/>
              </a:spcAft>
              <a:buFont typeface="Arial" panose="020B0704020202020204" pitchFamily="34" charset="0"/>
              <a:defRPr>
                <a:solidFill>
                  <a:schemeClr val="tx1"/>
                </a:solidFill>
                <a:latin typeface="Arial" panose="020B0704020202020204" pitchFamily="34" charset="0"/>
              </a:defRPr>
            </a:lvl7pPr>
            <a:lvl8pPr fontAlgn="base">
              <a:spcBef>
                <a:spcPct val="0"/>
              </a:spcBef>
              <a:spcAft>
                <a:spcPct val="0"/>
              </a:spcAft>
              <a:buFont typeface="Arial" panose="020B0704020202020204" pitchFamily="34" charset="0"/>
              <a:defRPr>
                <a:solidFill>
                  <a:schemeClr val="tx1"/>
                </a:solidFill>
                <a:latin typeface="Arial" panose="020B0704020202020204" pitchFamily="34" charset="0"/>
              </a:defRPr>
            </a:lvl8pPr>
            <a:lvl9pPr fontAlgn="base">
              <a:spcBef>
                <a:spcPct val="0"/>
              </a:spcBef>
              <a:spcAft>
                <a:spcPct val="0"/>
              </a:spcAft>
              <a:buFont typeface="Arial" panose="020B0704020202020204" pitchFamily="34" charset="0"/>
              <a:defRPr>
                <a:solidFill>
                  <a:schemeClr val="tx1"/>
                </a:solidFill>
                <a:latin typeface="Arial" panose="020B0704020202020204" pitchFamily="34" charset="0"/>
              </a:defRPr>
            </a:lvl9pPr>
          </a:lstStyle>
          <a:p>
            <a:pPr algn="ctr"/>
            <a:r>
              <a:rPr lang="en-US" altLang="zh-CN" sz="1600" b="1">
                <a:solidFill>
                  <a:schemeClr val="bg1"/>
                </a:solidFill>
                <a:latin typeface="微软雅黑" panose="020B0503020204020204" pitchFamily="34" charset="-122"/>
                <a:ea typeface="微软雅黑" panose="020B0503020204020204" pitchFamily="34" charset="-122"/>
                <a:sym typeface="Calibri" panose="020F0502020204030204" pitchFamily="34" charset="0"/>
              </a:rPr>
              <a:t>Vector Addition IP</a:t>
            </a:r>
            <a:endParaRPr lang="zh-CN" altLang="en-US" sz="1600" b="1">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4" name="矩形 59"/>
          <p:cNvSpPr>
            <a:spLocks noChangeArrowheads="1"/>
          </p:cNvSpPr>
          <p:nvPr/>
        </p:nvSpPr>
        <p:spPr bwMode="auto">
          <a:xfrm>
            <a:off x="5126355" y="2357755"/>
            <a:ext cx="1248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defRPr>
            </a:lvl1pPr>
            <a:lvl2pPr>
              <a:defRPr>
                <a:solidFill>
                  <a:schemeClr val="tx1"/>
                </a:solidFill>
                <a:latin typeface="Arial" panose="020B0704020202020204" pitchFamily="34" charset="0"/>
              </a:defRPr>
            </a:lvl2pPr>
            <a:lvl3pPr>
              <a:defRPr>
                <a:solidFill>
                  <a:schemeClr val="tx1"/>
                </a:solidFill>
                <a:latin typeface="Arial" panose="020B0704020202020204" pitchFamily="34" charset="0"/>
              </a:defRPr>
            </a:lvl3pPr>
            <a:lvl4pPr>
              <a:defRPr>
                <a:solidFill>
                  <a:schemeClr val="tx1"/>
                </a:solidFill>
                <a:latin typeface="Arial" panose="020B0704020202020204" pitchFamily="34" charset="0"/>
              </a:defRPr>
            </a:lvl4pPr>
            <a:lvl5pPr>
              <a:defRPr>
                <a:solidFill>
                  <a:schemeClr val="tx1"/>
                </a:solidFill>
                <a:latin typeface="Arial" panose="020B0704020202020204" pitchFamily="34" charset="0"/>
              </a:defRPr>
            </a:lvl5pPr>
            <a:lvl6pPr fontAlgn="base">
              <a:spcBef>
                <a:spcPct val="0"/>
              </a:spcBef>
              <a:spcAft>
                <a:spcPct val="0"/>
              </a:spcAft>
              <a:buFont typeface="Arial" panose="020B0704020202020204" pitchFamily="34" charset="0"/>
              <a:defRPr>
                <a:solidFill>
                  <a:schemeClr val="tx1"/>
                </a:solidFill>
                <a:latin typeface="Arial" panose="020B0704020202020204" pitchFamily="34" charset="0"/>
              </a:defRPr>
            </a:lvl6pPr>
            <a:lvl7pPr fontAlgn="base">
              <a:spcBef>
                <a:spcPct val="0"/>
              </a:spcBef>
              <a:spcAft>
                <a:spcPct val="0"/>
              </a:spcAft>
              <a:buFont typeface="Arial" panose="020B0704020202020204" pitchFamily="34" charset="0"/>
              <a:defRPr>
                <a:solidFill>
                  <a:schemeClr val="tx1"/>
                </a:solidFill>
                <a:latin typeface="Arial" panose="020B0704020202020204" pitchFamily="34" charset="0"/>
              </a:defRPr>
            </a:lvl7pPr>
            <a:lvl8pPr fontAlgn="base">
              <a:spcBef>
                <a:spcPct val="0"/>
              </a:spcBef>
              <a:spcAft>
                <a:spcPct val="0"/>
              </a:spcAft>
              <a:buFont typeface="Arial" panose="020B0704020202020204" pitchFamily="34" charset="0"/>
              <a:defRPr>
                <a:solidFill>
                  <a:schemeClr val="tx1"/>
                </a:solidFill>
                <a:latin typeface="Arial" panose="020B0704020202020204" pitchFamily="34" charset="0"/>
              </a:defRPr>
            </a:lvl8pPr>
            <a:lvl9pPr fontAlgn="base">
              <a:spcBef>
                <a:spcPct val="0"/>
              </a:spcBef>
              <a:spcAft>
                <a:spcPct val="0"/>
              </a:spcAft>
              <a:buFont typeface="Arial" panose="020B0704020202020204" pitchFamily="34" charset="0"/>
              <a:defRPr>
                <a:solidFill>
                  <a:schemeClr val="tx1"/>
                </a:solidFill>
                <a:latin typeface="Arial" panose="020B0704020202020204" pitchFamily="34" charset="0"/>
              </a:defRPr>
            </a:lvl9pPr>
          </a:lstStyle>
          <a:p>
            <a:pPr algn="ctr"/>
            <a:r>
              <a:rPr lang="en-US" altLang="zh-CN" sz="1200" b="1">
                <a:solidFill>
                  <a:schemeClr val="bg1"/>
                </a:solidFill>
                <a:latin typeface="微软雅黑" panose="020B0503020204020204" pitchFamily="34" charset="-122"/>
                <a:ea typeface="微软雅黑" panose="020B0503020204020204" pitchFamily="34" charset="-122"/>
                <a:sym typeface="Calibri" panose="020F0502020204030204" pitchFamily="34" charset="0"/>
              </a:rPr>
              <a:t>Overlay of SoC</a:t>
            </a:r>
            <a:endParaRPr lang="en-US" altLang="zh-CN" sz="1200" b="1">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0-#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8" grpId="0" bldLvl="0" animBg="1"/>
      <p:bldP spid="10" grpId="0" bldLvl="0" animBg="1"/>
      <p:bldP spid="12" grpId="0" bldLvl="0" animBg="1"/>
      <p:bldP spid="13" grpId="0"/>
      <p:bldP spid="14" grpId="0"/>
    </p:bldLst>
  </p:timing>
</p:sld>
</file>

<file path=ppt/theme/theme1.xml><?xml version="1.0" encoding="utf-8"?>
<a:theme xmlns:a="http://schemas.openxmlformats.org/drawingml/2006/main" name="第一PPT，www.1ppt.com">
  <a:themeElements>
    <a:clrScheme name="自定义 711">
      <a:dk1>
        <a:srgbClr val="5F5F5F"/>
      </a:dk1>
      <a:lt1>
        <a:sysClr val="window" lastClr="FFFFFF"/>
      </a:lt1>
      <a:dk2>
        <a:srgbClr val="5F5F5F"/>
      </a:dk2>
      <a:lt2>
        <a:srgbClr val="E7E6E6"/>
      </a:lt2>
      <a:accent1>
        <a:srgbClr val="D67A71"/>
      </a:accent1>
      <a:accent2>
        <a:srgbClr val="788BA9"/>
      </a:accent2>
      <a:accent3>
        <a:srgbClr val="D67A71"/>
      </a:accent3>
      <a:accent4>
        <a:srgbClr val="788BA9"/>
      </a:accent4>
      <a:accent5>
        <a:srgbClr val="D67A71"/>
      </a:accent5>
      <a:accent6>
        <a:srgbClr val="788BA9"/>
      </a:accent6>
      <a:hlink>
        <a:srgbClr val="D67A71"/>
      </a:hlink>
      <a:folHlink>
        <a:srgbClr val="788BA9"/>
      </a:folHlink>
    </a:clrScheme>
    <a:fontScheme name="Lato">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1767</Words>
  <Application>WPS 文字</Application>
  <PresentationFormat>全屏显示(16:9)</PresentationFormat>
  <Paragraphs>138</Paragraphs>
  <Slides>15</Slides>
  <Notes>24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15</vt:i4>
      </vt:variant>
    </vt:vector>
  </HeadingPairs>
  <TitlesOfParts>
    <vt:vector size="33" baseType="lpstr">
      <vt:lpstr>Arial</vt:lpstr>
      <vt:lpstr>方正书宋_GBK</vt:lpstr>
      <vt:lpstr>Wingdings</vt:lpstr>
      <vt:lpstr>Calibri</vt:lpstr>
      <vt:lpstr>Helvetica Neue</vt:lpstr>
      <vt:lpstr>宋体</vt:lpstr>
      <vt:lpstr>Lato Regular</vt:lpstr>
      <vt:lpstr>Thonburi</vt:lpstr>
      <vt:lpstr>Lato Hairline</vt:lpstr>
      <vt:lpstr>Lato Light</vt:lpstr>
      <vt:lpstr>微软雅黑</vt:lpstr>
      <vt:lpstr>汉仪旗黑</vt:lpstr>
      <vt:lpstr>Calibri</vt:lpstr>
      <vt:lpstr>Gill Sans</vt:lpstr>
      <vt:lpstr>汉仪书宋二KW</vt:lpstr>
      <vt:lpstr>宋体</vt:lpstr>
      <vt:lpstr>Arial Unicode MS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通用商务</dc:title>
  <dc:creator>第一PPT</dc:creator>
  <cp:keywords>www.1ppt.com</cp:keywords>
  <dc:description>www.1ppt.com</dc:description>
  <cp:lastModifiedBy>zzq</cp:lastModifiedBy>
  <cp:revision>27</cp:revision>
  <dcterms:created xsi:type="dcterms:W3CDTF">2022-05-28T06:16:09Z</dcterms:created>
  <dcterms:modified xsi:type="dcterms:W3CDTF">2022-05-28T06:16:09Z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